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1736" r:id="rId2"/>
    <p:sldId id="1898" r:id="rId3"/>
    <p:sldId id="1928" r:id="rId4"/>
    <p:sldId id="1939" r:id="rId5"/>
    <p:sldId id="1913" r:id="rId6"/>
    <p:sldId id="1915" r:id="rId7"/>
    <p:sldId id="1799"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195"/>
    <a:srgbClr val="00B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C3A72-17A3-A345-B292-F01534465A55}" v="53" dt="2023-10-17T18:05:13.588"/>
    <p1510:client id="{52085290-46B6-4C85-BDB5-75F672B1D348}" v="1492" dt="2023-10-17T18:01:16.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89660"/>
  </p:normalViewPr>
  <p:slideViewPr>
    <p:cSldViewPr snapToGrid="0">
      <p:cViewPr varScale="1">
        <p:scale>
          <a:sx n="103" d="100"/>
          <a:sy n="103" d="100"/>
        </p:scale>
        <p:origin x="8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FC98D-FC00-3D48-9EE3-276D8C13AA74}" type="doc">
      <dgm:prSet loTypeId="urn:microsoft.com/office/officeart/2005/8/layout/hChevron3" loCatId="process" qsTypeId="urn:microsoft.com/office/officeart/2005/8/quickstyle/simple1" qsCatId="simple" csTypeId="urn:microsoft.com/office/officeart/2005/8/colors/accent1_2" csCatId="accent1" phldr="1"/>
      <dgm:spPr/>
    </dgm:pt>
    <dgm:pt modelId="{F7E04DD8-796C-084B-8B25-48D43E27C359}">
      <dgm:prSet phldrT="[Text]" custT="1"/>
      <dgm:spPr>
        <a:solidFill>
          <a:srgbClr val="7030A0"/>
        </a:solidFill>
        <a:ln w="44450">
          <a:solidFill>
            <a:schemeClr val="bg1"/>
          </a:solidFill>
        </a:ln>
      </dgm:spPr>
      <dgm:t>
        <a:bodyPr/>
        <a:lstStyle/>
        <a:p>
          <a:r>
            <a:rPr lang="en-US" sz="2000" b="1" dirty="0"/>
            <a:t>October</a:t>
          </a:r>
        </a:p>
      </dgm:t>
    </dgm:pt>
    <dgm:pt modelId="{420930DD-59E7-1144-AE0C-335B0C96544E}" type="parTrans" cxnId="{9D05AA06-B8AD-E946-B4F2-7457FEC56D8B}">
      <dgm:prSet/>
      <dgm:spPr/>
      <dgm:t>
        <a:bodyPr/>
        <a:lstStyle/>
        <a:p>
          <a:endParaRPr lang="en-US"/>
        </a:p>
      </dgm:t>
    </dgm:pt>
    <dgm:pt modelId="{EE976A2B-A674-C040-814F-E4B12125FA48}" type="sibTrans" cxnId="{9D05AA06-B8AD-E946-B4F2-7457FEC56D8B}">
      <dgm:prSet/>
      <dgm:spPr/>
      <dgm:t>
        <a:bodyPr/>
        <a:lstStyle/>
        <a:p>
          <a:endParaRPr lang="en-US"/>
        </a:p>
      </dgm:t>
    </dgm:pt>
    <dgm:pt modelId="{72E12B98-EFE8-9D4C-8B7C-05445E7364E5}">
      <dgm:prSet phldrT="[Text]" custT="1"/>
      <dgm:spPr>
        <a:solidFill>
          <a:srgbClr val="7030A0"/>
        </a:solidFill>
        <a:ln w="44450">
          <a:solidFill>
            <a:schemeClr val="bg1"/>
          </a:solidFill>
        </a:ln>
      </dgm:spPr>
      <dgm:t>
        <a:bodyPr/>
        <a:lstStyle/>
        <a:p>
          <a:r>
            <a:rPr lang="en-US" sz="2000" b="1" dirty="0"/>
            <a:t>November</a:t>
          </a:r>
        </a:p>
      </dgm:t>
    </dgm:pt>
    <dgm:pt modelId="{B509324F-2686-2642-81E6-45CC248A40B2}" type="parTrans" cxnId="{EEF4FCBA-F631-B74E-8E19-AAF48E3CFD36}">
      <dgm:prSet/>
      <dgm:spPr/>
      <dgm:t>
        <a:bodyPr/>
        <a:lstStyle/>
        <a:p>
          <a:endParaRPr lang="en-US"/>
        </a:p>
      </dgm:t>
    </dgm:pt>
    <dgm:pt modelId="{C3B7B4E6-15DB-5040-B54A-7F71FCA943FF}" type="sibTrans" cxnId="{EEF4FCBA-F631-B74E-8E19-AAF48E3CFD36}">
      <dgm:prSet/>
      <dgm:spPr/>
      <dgm:t>
        <a:bodyPr/>
        <a:lstStyle/>
        <a:p>
          <a:endParaRPr lang="en-US"/>
        </a:p>
      </dgm:t>
    </dgm:pt>
    <dgm:pt modelId="{CB2E1C9E-6D8D-3245-BC5F-5BFF34BD362D}">
      <dgm:prSet phldrT="[Text]" custT="1"/>
      <dgm:spPr>
        <a:solidFill>
          <a:srgbClr val="7030A0"/>
        </a:solidFill>
        <a:ln w="44450">
          <a:solidFill>
            <a:schemeClr val="bg1"/>
          </a:solidFill>
        </a:ln>
      </dgm:spPr>
      <dgm:t>
        <a:bodyPr/>
        <a:lstStyle/>
        <a:p>
          <a:r>
            <a:rPr lang="en-US" sz="2400" b="1" dirty="0"/>
            <a:t>December</a:t>
          </a:r>
        </a:p>
      </dgm:t>
    </dgm:pt>
    <dgm:pt modelId="{92F7C769-52A1-BA48-9324-EF704D6964A9}" type="parTrans" cxnId="{8632514F-2474-4B48-BAC3-150922B045C5}">
      <dgm:prSet/>
      <dgm:spPr/>
      <dgm:t>
        <a:bodyPr/>
        <a:lstStyle/>
        <a:p>
          <a:endParaRPr lang="en-US"/>
        </a:p>
      </dgm:t>
    </dgm:pt>
    <dgm:pt modelId="{585B6327-BA08-ED4E-AE0F-57B6155B3561}" type="sibTrans" cxnId="{8632514F-2474-4B48-BAC3-150922B045C5}">
      <dgm:prSet/>
      <dgm:spPr/>
      <dgm:t>
        <a:bodyPr/>
        <a:lstStyle/>
        <a:p>
          <a:endParaRPr lang="en-US"/>
        </a:p>
      </dgm:t>
    </dgm:pt>
    <dgm:pt modelId="{93160866-9082-094D-B941-94D241F599A7}">
      <dgm:prSet phldrT="[Text]" custT="1"/>
      <dgm:spPr>
        <a:solidFill>
          <a:srgbClr val="7030A0"/>
        </a:solidFill>
        <a:ln w="44450">
          <a:solidFill>
            <a:schemeClr val="bg1"/>
          </a:solidFill>
        </a:ln>
      </dgm:spPr>
      <dgm:t>
        <a:bodyPr/>
        <a:lstStyle/>
        <a:p>
          <a:r>
            <a:rPr lang="en-US" sz="2400" b="1" dirty="0"/>
            <a:t>January</a:t>
          </a:r>
        </a:p>
      </dgm:t>
    </dgm:pt>
    <dgm:pt modelId="{575F2DC8-8BF6-B94D-B1DE-CD0DA433BE8D}" type="parTrans" cxnId="{71439242-4F39-CB43-A299-9D71880D975B}">
      <dgm:prSet/>
      <dgm:spPr/>
      <dgm:t>
        <a:bodyPr/>
        <a:lstStyle/>
        <a:p>
          <a:endParaRPr lang="en-US"/>
        </a:p>
      </dgm:t>
    </dgm:pt>
    <dgm:pt modelId="{180B6625-83BE-3748-847C-FCFD7E3F3B99}" type="sibTrans" cxnId="{71439242-4F39-CB43-A299-9D71880D975B}">
      <dgm:prSet/>
      <dgm:spPr/>
      <dgm:t>
        <a:bodyPr/>
        <a:lstStyle/>
        <a:p>
          <a:endParaRPr lang="en-US"/>
        </a:p>
      </dgm:t>
    </dgm:pt>
    <dgm:pt modelId="{D413AC3E-4C5C-474B-AA82-65FB314EDF07}">
      <dgm:prSet phldrT="[Text]" custT="1"/>
      <dgm:spPr>
        <a:solidFill>
          <a:srgbClr val="7030A0"/>
        </a:solidFill>
        <a:ln w="44450">
          <a:solidFill>
            <a:schemeClr val="bg1"/>
          </a:solidFill>
        </a:ln>
      </dgm:spPr>
      <dgm:t>
        <a:bodyPr/>
        <a:lstStyle/>
        <a:p>
          <a:r>
            <a:rPr lang="en-US" sz="2400" b="1" dirty="0"/>
            <a:t>February</a:t>
          </a:r>
        </a:p>
      </dgm:t>
    </dgm:pt>
    <dgm:pt modelId="{AD1BE13F-7422-D14B-B9D8-7B195EA5A7E9}" type="parTrans" cxnId="{9044E4D4-8CAD-1446-B1E2-B1E52342858A}">
      <dgm:prSet/>
      <dgm:spPr/>
      <dgm:t>
        <a:bodyPr/>
        <a:lstStyle/>
        <a:p>
          <a:endParaRPr lang="en-US"/>
        </a:p>
      </dgm:t>
    </dgm:pt>
    <dgm:pt modelId="{7D84ACD5-923E-C746-AEF7-5BD1A5EDF1D5}" type="sibTrans" cxnId="{9044E4D4-8CAD-1446-B1E2-B1E52342858A}">
      <dgm:prSet/>
      <dgm:spPr/>
      <dgm:t>
        <a:bodyPr/>
        <a:lstStyle/>
        <a:p>
          <a:endParaRPr lang="en-US"/>
        </a:p>
      </dgm:t>
    </dgm:pt>
    <dgm:pt modelId="{391466E9-86DC-484B-A183-6DD4B1666071}" type="pres">
      <dgm:prSet presAssocID="{A64FC98D-FC00-3D48-9EE3-276D8C13AA74}" presName="Name0" presStyleCnt="0">
        <dgm:presLayoutVars>
          <dgm:dir/>
          <dgm:resizeHandles val="exact"/>
        </dgm:presLayoutVars>
      </dgm:prSet>
      <dgm:spPr/>
    </dgm:pt>
    <dgm:pt modelId="{4550B692-3E19-ED49-A396-5BF6808F7A04}" type="pres">
      <dgm:prSet presAssocID="{F7E04DD8-796C-084B-8B25-48D43E27C359}" presName="parTxOnly" presStyleLbl="node1" presStyleIdx="0" presStyleCnt="5">
        <dgm:presLayoutVars>
          <dgm:bulletEnabled val="1"/>
        </dgm:presLayoutVars>
      </dgm:prSet>
      <dgm:spPr/>
    </dgm:pt>
    <dgm:pt modelId="{411BCCDF-17A7-6646-93CB-43B8B6F15690}" type="pres">
      <dgm:prSet presAssocID="{EE976A2B-A674-C040-814F-E4B12125FA48}" presName="parSpace" presStyleCnt="0"/>
      <dgm:spPr/>
    </dgm:pt>
    <dgm:pt modelId="{B43FA3DA-BD5D-174E-B4B6-266DCD2EFE71}" type="pres">
      <dgm:prSet presAssocID="{72E12B98-EFE8-9D4C-8B7C-05445E7364E5}" presName="parTxOnly" presStyleLbl="node1" presStyleIdx="1" presStyleCnt="5">
        <dgm:presLayoutVars>
          <dgm:bulletEnabled val="1"/>
        </dgm:presLayoutVars>
      </dgm:prSet>
      <dgm:spPr/>
    </dgm:pt>
    <dgm:pt modelId="{53241C23-25DA-B342-97A0-A9DC67A3BC27}" type="pres">
      <dgm:prSet presAssocID="{C3B7B4E6-15DB-5040-B54A-7F71FCA943FF}" presName="parSpace" presStyleCnt="0"/>
      <dgm:spPr/>
    </dgm:pt>
    <dgm:pt modelId="{EF772D30-63AE-1A40-AF87-B7E9E0055D24}" type="pres">
      <dgm:prSet presAssocID="{CB2E1C9E-6D8D-3245-BC5F-5BFF34BD362D}" presName="parTxOnly" presStyleLbl="node1" presStyleIdx="2" presStyleCnt="5">
        <dgm:presLayoutVars>
          <dgm:bulletEnabled val="1"/>
        </dgm:presLayoutVars>
      </dgm:prSet>
      <dgm:spPr/>
    </dgm:pt>
    <dgm:pt modelId="{46863770-5345-544B-BF03-C938186F0C98}" type="pres">
      <dgm:prSet presAssocID="{585B6327-BA08-ED4E-AE0F-57B6155B3561}" presName="parSpace" presStyleCnt="0"/>
      <dgm:spPr/>
    </dgm:pt>
    <dgm:pt modelId="{869AA53E-0F26-7E42-9E11-D8F1A852B9C1}" type="pres">
      <dgm:prSet presAssocID="{93160866-9082-094D-B941-94D241F599A7}" presName="parTxOnly" presStyleLbl="node1" presStyleIdx="3" presStyleCnt="5">
        <dgm:presLayoutVars>
          <dgm:bulletEnabled val="1"/>
        </dgm:presLayoutVars>
      </dgm:prSet>
      <dgm:spPr/>
    </dgm:pt>
    <dgm:pt modelId="{3980BEA4-2E51-8846-8B72-C681F00792FA}" type="pres">
      <dgm:prSet presAssocID="{180B6625-83BE-3748-847C-FCFD7E3F3B99}" presName="parSpace" presStyleCnt="0"/>
      <dgm:spPr/>
    </dgm:pt>
    <dgm:pt modelId="{AF978FB9-7366-104C-9F33-7C67D0718AB1}" type="pres">
      <dgm:prSet presAssocID="{D413AC3E-4C5C-474B-AA82-65FB314EDF07}" presName="parTxOnly" presStyleLbl="node1" presStyleIdx="4" presStyleCnt="5">
        <dgm:presLayoutVars>
          <dgm:bulletEnabled val="1"/>
        </dgm:presLayoutVars>
      </dgm:prSet>
      <dgm:spPr/>
    </dgm:pt>
  </dgm:ptLst>
  <dgm:cxnLst>
    <dgm:cxn modelId="{9D05AA06-B8AD-E946-B4F2-7457FEC56D8B}" srcId="{A64FC98D-FC00-3D48-9EE3-276D8C13AA74}" destId="{F7E04DD8-796C-084B-8B25-48D43E27C359}" srcOrd="0" destOrd="0" parTransId="{420930DD-59E7-1144-AE0C-335B0C96544E}" sibTransId="{EE976A2B-A674-C040-814F-E4B12125FA48}"/>
    <dgm:cxn modelId="{0A13BD15-8FB6-E74C-82F0-6EAEBAD47719}" type="presOf" srcId="{93160866-9082-094D-B941-94D241F599A7}" destId="{869AA53E-0F26-7E42-9E11-D8F1A852B9C1}" srcOrd="0" destOrd="0" presId="urn:microsoft.com/office/officeart/2005/8/layout/hChevron3"/>
    <dgm:cxn modelId="{71439242-4F39-CB43-A299-9D71880D975B}" srcId="{A64FC98D-FC00-3D48-9EE3-276D8C13AA74}" destId="{93160866-9082-094D-B941-94D241F599A7}" srcOrd="3" destOrd="0" parTransId="{575F2DC8-8BF6-B94D-B1DE-CD0DA433BE8D}" sibTransId="{180B6625-83BE-3748-847C-FCFD7E3F3B99}"/>
    <dgm:cxn modelId="{8632514F-2474-4B48-BAC3-150922B045C5}" srcId="{A64FC98D-FC00-3D48-9EE3-276D8C13AA74}" destId="{CB2E1C9E-6D8D-3245-BC5F-5BFF34BD362D}" srcOrd="2" destOrd="0" parTransId="{92F7C769-52A1-BA48-9324-EF704D6964A9}" sibTransId="{585B6327-BA08-ED4E-AE0F-57B6155B3561}"/>
    <dgm:cxn modelId="{06554B74-52A6-C545-B03D-947D8AB1E988}" type="presOf" srcId="{A64FC98D-FC00-3D48-9EE3-276D8C13AA74}" destId="{391466E9-86DC-484B-A183-6DD4B1666071}" srcOrd="0" destOrd="0" presId="urn:microsoft.com/office/officeart/2005/8/layout/hChevron3"/>
    <dgm:cxn modelId="{F064838B-1E2C-C14E-B8E7-5317F4A47391}" type="presOf" srcId="{F7E04DD8-796C-084B-8B25-48D43E27C359}" destId="{4550B692-3E19-ED49-A396-5BF6808F7A04}" srcOrd="0" destOrd="0" presId="urn:microsoft.com/office/officeart/2005/8/layout/hChevron3"/>
    <dgm:cxn modelId="{EEF4FCBA-F631-B74E-8E19-AAF48E3CFD36}" srcId="{A64FC98D-FC00-3D48-9EE3-276D8C13AA74}" destId="{72E12B98-EFE8-9D4C-8B7C-05445E7364E5}" srcOrd="1" destOrd="0" parTransId="{B509324F-2686-2642-81E6-45CC248A40B2}" sibTransId="{C3B7B4E6-15DB-5040-B54A-7F71FCA943FF}"/>
    <dgm:cxn modelId="{E2DC89C9-D79E-E042-AF76-D2F542618043}" type="presOf" srcId="{D413AC3E-4C5C-474B-AA82-65FB314EDF07}" destId="{AF978FB9-7366-104C-9F33-7C67D0718AB1}" srcOrd="0" destOrd="0" presId="urn:microsoft.com/office/officeart/2005/8/layout/hChevron3"/>
    <dgm:cxn modelId="{9044E4D4-8CAD-1446-B1E2-B1E52342858A}" srcId="{A64FC98D-FC00-3D48-9EE3-276D8C13AA74}" destId="{D413AC3E-4C5C-474B-AA82-65FB314EDF07}" srcOrd="4" destOrd="0" parTransId="{AD1BE13F-7422-D14B-B9D8-7B195EA5A7E9}" sibTransId="{7D84ACD5-923E-C746-AEF7-5BD1A5EDF1D5}"/>
    <dgm:cxn modelId="{0A68ACFA-8FCB-B442-9AC1-E152613B3D70}" type="presOf" srcId="{CB2E1C9E-6D8D-3245-BC5F-5BFF34BD362D}" destId="{EF772D30-63AE-1A40-AF87-B7E9E0055D24}" srcOrd="0" destOrd="0" presId="urn:microsoft.com/office/officeart/2005/8/layout/hChevron3"/>
    <dgm:cxn modelId="{B534FEFA-35C7-F641-BA54-D078FDD9F890}" type="presOf" srcId="{72E12B98-EFE8-9D4C-8B7C-05445E7364E5}" destId="{B43FA3DA-BD5D-174E-B4B6-266DCD2EFE71}" srcOrd="0" destOrd="0" presId="urn:microsoft.com/office/officeart/2005/8/layout/hChevron3"/>
    <dgm:cxn modelId="{0E9D919E-D9C2-814D-9E19-6B2616A35700}" type="presParOf" srcId="{391466E9-86DC-484B-A183-6DD4B1666071}" destId="{4550B692-3E19-ED49-A396-5BF6808F7A04}" srcOrd="0" destOrd="0" presId="urn:microsoft.com/office/officeart/2005/8/layout/hChevron3"/>
    <dgm:cxn modelId="{FED60177-37EB-3345-9C42-D632947F23F5}" type="presParOf" srcId="{391466E9-86DC-484B-A183-6DD4B1666071}" destId="{411BCCDF-17A7-6646-93CB-43B8B6F15690}" srcOrd="1" destOrd="0" presId="urn:microsoft.com/office/officeart/2005/8/layout/hChevron3"/>
    <dgm:cxn modelId="{576ABE32-C6FA-DE40-92F0-B89AC95FA008}" type="presParOf" srcId="{391466E9-86DC-484B-A183-6DD4B1666071}" destId="{B43FA3DA-BD5D-174E-B4B6-266DCD2EFE71}" srcOrd="2" destOrd="0" presId="urn:microsoft.com/office/officeart/2005/8/layout/hChevron3"/>
    <dgm:cxn modelId="{12F4F239-462D-4643-825C-392A9615C0F5}" type="presParOf" srcId="{391466E9-86DC-484B-A183-6DD4B1666071}" destId="{53241C23-25DA-B342-97A0-A9DC67A3BC27}" srcOrd="3" destOrd="0" presId="urn:microsoft.com/office/officeart/2005/8/layout/hChevron3"/>
    <dgm:cxn modelId="{12184DEC-75FB-3E49-92CF-2ED6B91B9E8A}" type="presParOf" srcId="{391466E9-86DC-484B-A183-6DD4B1666071}" destId="{EF772D30-63AE-1A40-AF87-B7E9E0055D24}" srcOrd="4" destOrd="0" presId="urn:microsoft.com/office/officeart/2005/8/layout/hChevron3"/>
    <dgm:cxn modelId="{57BCA26A-4FB9-F24C-A875-64D2C4D7CB77}" type="presParOf" srcId="{391466E9-86DC-484B-A183-6DD4B1666071}" destId="{46863770-5345-544B-BF03-C938186F0C98}" srcOrd="5" destOrd="0" presId="urn:microsoft.com/office/officeart/2005/8/layout/hChevron3"/>
    <dgm:cxn modelId="{69264FDF-B8F0-334C-B95B-824CBF81DA5E}" type="presParOf" srcId="{391466E9-86DC-484B-A183-6DD4B1666071}" destId="{869AA53E-0F26-7E42-9E11-D8F1A852B9C1}" srcOrd="6" destOrd="0" presId="urn:microsoft.com/office/officeart/2005/8/layout/hChevron3"/>
    <dgm:cxn modelId="{86CF2663-37FF-3B4F-AE58-452460BFAD3A}" type="presParOf" srcId="{391466E9-86DC-484B-A183-6DD4B1666071}" destId="{3980BEA4-2E51-8846-8B72-C681F00792FA}" srcOrd="7" destOrd="0" presId="urn:microsoft.com/office/officeart/2005/8/layout/hChevron3"/>
    <dgm:cxn modelId="{4697B46C-B001-E34D-B83D-1056719F49F1}" type="presParOf" srcId="{391466E9-86DC-484B-A183-6DD4B1666071}" destId="{AF978FB9-7366-104C-9F33-7C67D0718AB1}"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0B692-3E19-ED49-A396-5BF6808F7A04}">
      <dsp:nvSpPr>
        <dsp:cNvPr id="0" name=""/>
        <dsp:cNvSpPr/>
      </dsp:nvSpPr>
      <dsp:spPr>
        <a:xfrm>
          <a:off x="1309" y="183525"/>
          <a:ext cx="2553511" cy="1021404"/>
        </a:xfrm>
        <a:prstGeom prst="homePlate">
          <a:avLst/>
        </a:prstGeom>
        <a:solidFill>
          <a:srgbClr val="7030A0"/>
        </a:solidFill>
        <a:ln w="444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October</a:t>
          </a:r>
        </a:p>
      </dsp:txBody>
      <dsp:txXfrm>
        <a:off x="1309" y="183525"/>
        <a:ext cx="2298160" cy="1021404"/>
      </dsp:txXfrm>
    </dsp:sp>
    <dsp:sp modelId="{B43FA3DA-BD5D-174E-B4B6-266DCD2EFE71}">
      <dsp:nvSpPr>
        <dsp:cNvPr id="0" name=""/>
        <dsp:cNvSpPr/>
      </dsp:nvSpPr>
      <dsp:spPr>
        <a:xfrm>
          <a:off x="2044119" y="183525"/>
          <a:ext cx="2553511" cy="1021404"/>
        </a:xfrm>
        <a:prstGeom prst="chevron">
          <a:avLst/>
        </a:prstGeom>
        <a:solidFill>
          <a:srgbClr val="7030A0"/>
        </a:solidFill>
        <a:ln w="444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November</a:t>
          </a:r>
        </a:p>
      </dsp:txBody>
      <dsp:txXfrm>
        <a:off x="2554821" y="183525"/>
        <a:ext cx="1532107" cy="1021404"/>
      </dsp:txXfrm>
    </dsp:sp>
    <dsp:sp modelId="{EF772D30-63AE-1A40-AF87-B7E9E0055D24}">
      <dsp:nvSpPr>
        <dsp:cNvPr id="0" name=""/>
        <dsp:cNvSpPr/>
      </dsp:nvSpPr>
      <dsp:spPr>
        <a:xfrm>
          <a:off x="4086928" y="183525"/>
          <a:ext cx="2553511" cy="1021404"/>
        </a:xfrm>
        <a:prstGeom prst="chevron">
          <a:avLst/>
        </a:prstGeom>
        <a:solidFill>
          <a:srgbClr val="7030A0"/>
        </a:solidFill>
        <a:ln w="444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December</a:t>
          </a:r>
        </a:p>
      </dsp:txBody>
      <dsp:txXfrm>
        <a:off x="4597630" y="183525"/>
        <a:ext cx="1532107" cy="1021404"/>
      </dsp:txXfrm>
    </dsp:sp>
    <dsp:sp modelId="{869AA53E-0F26-7E42-9E11-D8F1A852B9C1}">
      <dsp:nvSpPr>
        <dsp:cNvPr id="0" name=""/>
        <dsp:cNvSpPr/>
      </dsp:nvSpPr>
      <dsp:spPr>
        <a:xfrm>
          <a:off x="6129738" y="183525"/>
          <a:ext cx="2553511" cy="1021404"/>
        </a:xfrm>
        <a:prstGeom prst="chevron">
          <a:avLst/>
        </a:prstGeom>
        <a:solidFill>
          <a:srgbClr val="7030A0"/>
        </a:solidFill>
        <a:ln w="444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January</a:t>
          </a:r>
        </a:p>
      </dsp:txBody>
      <dsp:txXfrm>
        <a:off x="6640440" y="183525"/>
        <a:ext cx="1532107" cy="1021404"/>
      </dsp:txXfrm>
    </dsp:sp>
    <dsp:sp modelId="{AF978FB9-7366-104C-9F33-7C67D0718AB1}">
      <dsp:nvSpPr>
        <dsp:cNvPr id="0" name=""/>
        <dsp:cNvSpPr/>
      </dsp:nvSpPr>
      <dsp:spPr>
        <a:xfrm>
          <a:off x="8172547" y="183525"/>
          <a:ext cx="2553511" cy="1021404"/>
        </a:xfrm>
        <a:prstGeom prst="chevron">
          <a:avLst/>
        </a:prstGeom>
        <a:solidFill>
          <a:srgbClr val="7030A0"/>
        </a:solidFill>
        <a:ln w="444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February</a:t>
          </a:r>
        </a:p>
      </dsp:txBody>
      <dsp:txXfrm>
        <a:off x="8683249" y="183525"/>
        <a:ext cx="1532107" cy="1021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09A82-A9DF-8C4A-97A1-5007985699C9}"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B92D5-78C7-AF42-8644-B4A709A76164}" type="slidenum">
              <a:rPr lang="en-US" smtClean="0"/>
              <a:t>‹#›</a:t>
            </a:fld>
            <a:endParaRPr lang="en-US"/>
          </a:p>
        </p:txBody>
      </p:sp>
    </p:spTree>
    <p:extLst>
      <p:ext uri="{BB962C8B-B14F-4D97-AF65-F5344CB8AC3E}">
        <p14:creationId xmlns:p14="http://schemas.microsoft.com/office/powerpoint/2010/main" val="276771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2A99C6-A33C-446B-8E74-FFE6570E1E0A}" type="slidenum">
              <a:rPr kumimoji="0" lang="en-US" sz="1200" b="0" i="0" u="none" strike="noStrike" kern="1200" cap="none" spc="0" normalizeH="0" baseline="0" noProof="0" smtClean="0">
                <a:ln>
                  <a:noFill/>
                </a:ln>
                <a:solidFill>
                  <a:prstClr val="black"/>
                </a:solidFill>
                <a:effectLst/>
                <a:uLnTx/>
                <a:uFillTx/>
                <a:latin typeface="Helvetica Neue" panose="0200050300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endParaRPr>
          </a:p>
        </p:txBody>
      </p:sp>
    </p:spTree>
    <p:extLst>
      <p:ext uri="{BB962C8B-B14F-4D97-AF65-F5344CB8AC3E}">
        <p14:creationId xmlns:p14="http://schemas.microsoft.com/office/powerpoint/2010/main" val="265219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2A99C6-A33C-446B-8E74-FFE6570E1E0A}" type="slidenum">
              <a:rPr kumimoji="0" lang="en-US" sz="1200" b="0" i="0" u="none" strike="noStrike" kern="1200" cap="none" spc="0" normalizeH="0" baseline="0" noProof="0" smtClean="0">
                <a:ln>
                  <a:noFill/>
                </a:ln>
                <a:solidFill>
                  <a:prstClr val="black"/>
                </a:solidFill>
                <a:effectLst/>
                <a:uLnTx/>
                <a:uFillTx/>
                <a:latin typeface="Helvetica Neue" panose="0200050300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endParaRPr>
          </a:p>
        </p:txBody>
      </p:sp>
    </p:spTree>
    <p:extLst>
      <p:ext uri="{BB962C8B-B14F-4D97-AF65-F5344CB8AC3E}">
        <p14:creationId xmlns:p14="http://schemas.microsoft.com/office/powerpoint/2010/main" val="1938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Centre aligned for simple name and title, left aligned for longer caption</a:t>
            </a:r>
          </a:p>
        </p:txBody>
      </p:sp>
      <p:sp>
        <p:nvSpPr>
          <p:cNvPr id="4" name="Slide Number Placeholder 3"/>
          <p:cNvSpPr>
            <a:spLocks noGrp="1"/>
          </p:cNvSpPr>
          <p:nvPr>
            <p:ph type="sldNum" sz="quarter" idx="5"/>
          </p:nvPr>
        </p:nvSpPr>
        <p:spPr/>
        <p:txBody>
          <a:bodyPr/>
          <a:lstStyle/>
          <a:p>
            <a:fld id="{EC2A99C6-A33C-446B-8E74-FFE6570E1E0A}" type="slidenum">
              <a:rPr lang="en-US" smtClean="0"/>
              <a:pPr/>
              <a:t>3</a:t>
            </a:fld>
            <a:endParaRPr lang="en-US" dirty="0"/>
          </a:p>
        </p:txBody>
      </p:sp>
    </p:spTree>
    <p:extLst>
      <p:ext uri="{BB962C8B-B14F-4D97-AF65-F5344CB8AC3E}">
        <p14:creationId xmlns:p14="http://schemas.microsoft.com/office/powerpoint/2010/main" val="205884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2A99C6-A33C-446B-8E74-FFE6570E1E0A}" type="slidenum">
              <a:rPr lang="en-US" smtClean="0"/>
              <a:pPr/>
              <a:t>4</a:t>
            </a:fld>
            <a:endParaRPr lang="en-US" dirty="0"/>
          </a:p>
        </p:txBody>
      </p:sp>
    </p:spTree>
    <p:extLst>
      <p:ext uri="{BB962C8B-B14F-4D97-AF65-F5344CB8AC3E}">
        <p14:creationId xmlns:p14="http://schemas.microsoft.com/office/powerpoint/2010/main" val="356525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2A99C6-A33C-446B-8E74-FFE6570E1E0A}" type="slidenum">
              <a:rPr lang="en-US" smtClean="0"/>
              <a:pPr/>
              <a:t>6</a:t>
            </a:fld>
            <a:endParaRPr lang="en-US" dirty="0"/>
          </a:p>
        </p:txBody>
      </p:sp>
    </p:spTree>
    <p:extLst>
      <p:ext uri="{BB962C8B-B14F-4D97-AF65-F5344CB8AC3E}">
        <p14:creationId xmlns:p14="http://schemas.microsoft.com/office/powerpoint/2010/main" val="349475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2A99C6-A33C-446B-8E74-FFE6570E1E0A}" type="slidenum">
              <a:rPr kumimoji="0" lang="en-US" sz="1200" b="0" i="0" u="none" strike="noStrike" kern="1200" cap="none" spc="0" normalizeH="0" baseline="0" noProof="0" smtClean="0">
                <a:ln>
                  <a:noFill/>
                </a:ln>
                <a:solidFill>
                  <a:prstClr val="black"/>
                </a:solidFill>
                <a:effectLst/>
                <a:uLnTx/>
                <a:uFillTx/>
                <a:latin typeface="Helvetica Neue" panose="0200050300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endParaRPr>
          </a:p>
        </p:txBody>
      </p:sp>
    </p:spTree>
    <p:extLst>
      <p:ext uri="{BB962C8B-B14F-4D97-AF65-F5344CB8AC3E}">
        <p14:creationId xmlns:p14="http://schemas.microsoft.com/office/powerpoint/2010/main" val="248124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CDA1-B716-7BA6-586A-94359585C9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F13B0-D0B7-33F8-3A63-325D941A7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29139F-A6BE-C4E4-4230-D8B5A477F62B}"/>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5" name="Footer Placeholder 4">
            <a:extLst>
              <a:ext uri="{FF2B5EF4-FFF2-40B4-BE49-F238E27FC236}">
                <a16:creationId xmlns:a16="http://schemas.microsoft.com/office/drawing/2014/main" id="{A739375B-EB75-1A29-8863-70D92AA9D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3B959-172E-B2F0-579B-3CD0068AA42D}"/>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21794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6884-7987-1006-8405-012BF3ED0C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C88EE2-0FA6-0121-777B-69A047C04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6E067-2371-EDA3-AEE6-B8B57FC36249}"/>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5" name="Footer Placeholder 4">
            <a:extLst>
              <a:ext uri="{FF2B5EF4-FFF2-40B4-BE49-F238E27FC236}">
                <a16:creationId xmlns:a16="http://schemas.microsoft.com/office/drawing/2014/main" id="{234650B7-CA32-EDBA-4BA5-24F9545B0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C1CA4-B294-9DFC-6189-8577B629386F}"/>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18861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FEF2E8-AE86-D119-4788-754AC5372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D94B4C-1252-8B16-B341-FCFB036DE1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6EC60-F65C-E773-8285-DC92E52C6867}"/>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5" name="Footer Placeholder 4">
            <a:extLst>
              <a:ext uri="{FF2B5EF4-FFF2-40B4-BE49-F238E27FC236}">
                <a16:creationId xmlns:a16="http://schemas.microsoft.com/office/drawing/2014/main" id="{81E5910F-88C3-900F-298B-C3DDC75CA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82FF7-43AF-E340-9986-57DA080174C1}"/>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243497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595FB6-58BD-6F4A-9CA4-46C6871D676A}"/>
              </a:ext>
            </a:extLst>
          </p:cNvPr>
          <p:cNvSpPr/>
          <p:nvPr userDrawn="1"/>
        </p:nvSpPr>
        <p:spPr>
          <a:xfrm>
            <a:off x="0" y="2590800"/>
            <a:ext cx="12192000" cy="4267200"/>
          </a:xfrm>
          <a:prstGeom prst="rect">
            <a:avLst/>
          </a:prstGeom>
          <a:solidFill>
            <a:schemeClr val="bg2">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HelveticaNeueLT Std"/>
              <a:ea typeface="+mn-ea"/>
              <a:cs typeface="+mn-cs"/>
            </a:endParaRPr>
          </a:p>
        </p:txBody>
      </p:sp>
    </p:spTree>
    <p:extLst>
      <p:ext uri="{BB962C8B-B14F-4D97-AF65-F5344CB8AC3E}">
        <p14:creationId xmlns:p14="http://schemas.microsoft.com/office/powerpoint/2010/main" val="3952280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Fra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5698B-22B4-E244-A9C9-C41DA83933F7}"/>
              </a:ext>
            </a:extLst>
          </p:cNvPr>
          <p:cNvSpPr/>
          <p:nvPr userDrawn="1"/>
        </p:nvSpPr>
        <p:spPr>
          <a:xfrm>
            <a:off x="49" y="2590800"/>
            <a:ext cx="12192000" cy="4267200"/>
          </a:xfrm>
          <a:prstGeom prst="rect">
            <a:avLst/>
          </a:prstGeom>
          <a:solidFill>
            <a:schemeClr val="bg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solidFill>
              <a:effectLst/>
              <a:uLnTx/>
              <a:uFillTx/>
              <a:latin typeface="HelveticaNeueLT Std"/>
              <a:ea typeface="+mn-ea"/>
              <a:cs typeface="+mn-cs"/>
            </a:endParaRPr>
          </a:p>
        </p:txBody>
      </p:sp>
    </p:spTree>
    <p:extLst>
      <p:ext uri="{BB962C8B-B14F-4D97-AF65-F5344CB8AC3E}">
        <p14:creationId xmlns:p14="http://schemas.microsoft.com/office/powerpoint/2010/main" val="17937947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5991151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8F65-E502-B966-303E-C4F95C547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880E8-A17F-6623-7766-0B1A4DBB47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99770-A93A-B4C3-0A25-CFA2615FFB88}"/>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5" name="Footer Placeholder 4">
            <a:extLst>
              <a:ext uri="{FF2B5EF4-FFF2-40B4-BE49-F238E27FC236}">
                <a16:creationId xmlns:a16="http://schemas.microsoft.com/office/drawing/2014/main" id="{C4DF7D4D-309F-29AB-8873-B340F54D7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6E033-01EB-2885-B915-B86373B7CAC2}"/>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150768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C927-657B-7C73-428F-EE45F0D73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A1C273-1DAB-8ED2-A0DD-7D4C2529F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465C9-DE24-49A4-250E-6F6F80C3137C}"/>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5" name="Footer Placeholder 4">
            <a:extLst>
              <a:ext uri="{FF2B5EF4-FFF2-40B4-BE49-F238E27FC236}">
                <a16:creationId xmlns:a16="http://schemas.microsoft.com/office/drawing/2014/main" id="{63274672-AAF8-F93B-3404-54C8A2DED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C6A63-B9A1-EC08-9BD1-B8413E11D0ED}"/>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122169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4715-ACDD-F6E6-737A-5B8067043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C056FF-96BA-3241-4232-2DE4614784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DDBD21-854B-3510-E1D5-0EF6803C9D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B9B847-60F6-2348-50B4-DA9DAA4470BA}"/>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6" name="Footer Placeholder 5">
            <a:extLst>
              <a:ext uri="{FF2B5EF4-FFF2-40B4-BE49-F238E27FC236}">
                <a16:creationId xmlns:a16="http://schemas.microsoft.com/office/drawing/2014/main" id="{E208A784-EB45-8582-9FDB-84857FCD4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FBC08-1771-07D0-58D9-4430C1387067}"/>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417521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B22F-54AC-16C2-0E4F-71D7D6C12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627F26-EC5C-F702-C9A1-807F5548D8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A4AD7-E6E1-FAD5-0772-839FB90495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1A5D1-3E07-2916-5AA9-12B5C86B1D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C4EC5C-DB66-B7DE-A34C-030A14A57B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AFCA8-1A31-E409-E549-FD4E68C32F6F}"/>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8" name="Footer Placeholder 7">
            <a:extLst>
              <a:ext uri="{FF2B5EF4-FFF2-40B4-BE49-F238E27FC236}">
                <a16:creationId xmlns:a16="http://schemas.microsoft.com/office/drawing/2014/main" id="{F5AEE732-490E-F5EF-7991-6F40CB27FC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8DAAAE-640C-F746-8029-006584C4DC35}"/>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254500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82DA-E16E-ACEE-D561-20845F6A02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1DCD26-879A-B2D0-6CF7-8CAE10F90BFC}"/>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4" name="Footer Placeholder 3">
            <a:extLst>
              <a:ext uri="{FF2B5EF4-FFF2-40B4-BE49-F238E27FC236}">
                <a16:creationId xmlns:a16="http://schemas.microsoft.com/office/drawing/2014/main" id="{F8EFF89D-1C6A-5450-F53A-233AEBDAB0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E6C5FF-0A5A-01EC-413D-AEFDE557F7D4}"/>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8128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A411D1-4067-BA99-587D-1019FC98F671}"/>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3" name="Footer Placeholder 2">
            <a:extLst>
              <a:ext uri="{FF2B5EF4-FFF2-40B4-BE49-F238E27FC236}">
                <a16:creationId xmlns:a16="http://schemas.microsoft.com/office/drawing/2014/main" id="{ED66B478-2003-3DCE-080C-81E47CD875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B90998-F454-0D11-956E-37C75793EA1F}"/>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403162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BA89-CBD9-F280-C880-687C89E85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57629-C2CD-3595-7F7A-612479B67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309364-070A-9FE0-134A-A4406484F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C326C-D870-8BCE-7CF4-0A8430190B45}"/>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6" name="Footer Placeholder 5">
            <a:extLst>
              <a:ext uri="{FF2B5EF4-FFF2-40B4-BE49-F238E27FC236}">
                <a16:creationId xmlns:a16="http://schemas.microsoft.com/office/drawing/2014/main" id="{D63EA910-0DC7-B87B-29BA-1A045ED9F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C1B3D-9D40-4B37-ECC8-DA6D23BDBECC}"/>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428254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6144-4073-FFBD-89FE-C8D9FA1EA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9F2F99-A613-65BB-0483-E866153B4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914BF5-D698-6575-6E95-BEEE12CC9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7EFE9-5A3B-796D-127E-B1D64E8E8224}"/>
              </a:ext>
            </a:extLst>
          </p:cNvPr>
          <p:cNvSpPr>
            <a:spLocks noGrp="1"/>
          </p:cNvSpPr>
          <p:nvPr>
            <p:ph type="dt" sz="half" idx="10"/>
          </p:nvPr>
        </p:nvSpPr>
        <p:spPr/>
        <p:txBody>
          <a:bodyPr/>
          <a:lstStyle/>
          <a:p>
            <a:fld id="{3EC426EA-64D9-454D-8170-6C4AE5FEA47B}" type="datetimeFigureOut">
              <a:rPr lang="en-US" smtClean="0"/>
              <a:t>10/18/2023</a:t>
            </a:fld>
            <a:endParaRPr lang="en-US"/>
          </a:p>
        </p:txBody>
      </p:sp>
      <p:sp>
        <p:nvSpPr>
          <p:cNvPr id="6" name="Footer Placeholder 5">
            <a:extLst>
              <a:ext uri="{FF2B5EF4-FFF2-40B4-BE49-F238E27FC236}">
                <a16:creationId xmlns:a16="http://schemas.microsoft.com/office/drawing/2014/main" id="{C6279B5F-62E2-CEE4-CA34-4828523BE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168F-1B97-4466-A291-9E4304E72903}"/>
              </a:ext>
            </a:extLst>
          </p:cNvPr>
          <p:cNvSpPr>
            <a:spLocks noGrp="1"/>
          </p:cNvSpPr>
          <p:nvPr>
            <p:ph type="sldNum" sz="quarter" idx="12"/>
          </p:nvPr>
        </p:nvSpPr>
        <p:spPr/>
        <p:txBody>
          <a:bodyPr/>
          <a:lstStyle/>
          <a:p>
            <a:fld id="{569BFF63-1746-7343-BD74-5E827B010828}" type="slidenum">
              <a:rPr lang="en-US" smtClean="0"/>
              <a:t>‹#›</a:t>
            </a:fld>
            <a:endParaRPr lang="en-US"/>
          </a:p>
        </p:txBody>
      </p:sp>
    </p:spTree>
    <p:extLst>
      <p:ext uri="{BB962C8B-B14F-4D97-AF65-F5344CB8AC3E}">
        <p14:creationId xmlns:p14="http://schemas.microsoft.com/office/powerpoint/2010/main" val="429469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2C8CA-A2B7-A865-0AC1-7C4190C20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5C59F5-19A0-4975-428A-452C30D16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04ED5-8DF0-45AA-7F4A-0999C8BA2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426EA-64D9-454D-8170-6C4AE5FEA47B}" type="datetimeFigureOut">
              <a:rPr lang="en-US" smtClean="0"/>
              <a:t>10/18/2023</a:t>
            </a:fld>
            <a:endParaRPr lang="en-US"/>
          </a:p>
        </p:txBody>
      </p:sp>
      <p:sp>
        <p:nvSpPr>
          <p:cNvPr id="5" name="Footer Placeholder 4">
            <a:extLst>
              <a:ext uri="{FF2B5EF4-FFF2-40B4-BE49-F238E27FC236}">
                <a16:creationId xmlns:a16="http://schemas.microsoft.com/office/drawing/2014/main" id="{BEC22A19-0207-5DEA-7495-D83F2DF314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814947-D874-46E0-1893-BBFC0E904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BFF63-1746-7343-BD74-5E827B010828}" type="slidenum">
              <a:rPr lang="en-US" smtClean="0"/>
              <a:t>‹#›</a:t>
            </a:fld>
            <a:endParaRPr lang="en-US"/>
          </a:p>
        </p:txBody>
      </p:sp>
    </p:spTree>
    <p:extLst>
      <p:ext uri="{BB962C8B-B14F-4D97-AF65-F5344CB8AC3E}">
        <p14:creationId xmlns:p14="http://schemas.microsoft.com/office/powerpoint/2010/main" val="344144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whose.lan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thehub.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5FEA8-F7AE-BB4A-8606-5BDCD1E7D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ight Triangle 13">
            <a:extLst>
              <a:ext uri="{FF2B5EF4-FFF2-40B4-BE49-F238E27FC236}">
                <a16:creationId xmlns:a16="http://schemas.microsoft.com/office/drawing/2014/main" id="{3B5E8810-0E24-0444-A56E-E1C76A82A9E7}"/>
              </a:ext>
            </a:extLst>
          </p:cNvPr>
          <p:cNvSpPr/>
          <p:nvPr/>
        </p:nvSpPr>
        <p:spPr>
          <a:xfrm rot="5400000">
            <a:off x="528869" y="3334340"/>
            <a:ext cx="249992" cy="292556"/>
          </a:xfrm>
          <a:prstGeom prst="rtTriangle">
            <a:avLst/>
          </a:prstGeom>
          <a:solidFill>
            <a:srgbClr val="00B0F0"/>
          </a:solidFill>
          <a:ln w="9525" cap="flat">
            <a:noFill/>
            <a:prstDash val="solid"/>
            <a:miter/>
          </a:ln>
        </p:spPr>
        <p:txBody>
          <a:bodyPr rtlCol="0" anchor="ctr"/>
          <a:lstStyle/>
          <a:p>
            <a:pPr defTabSz="228600">
              <a:defRPr/>
            </a:pPr>
            <a:endParaRPr lang="en-US" sz="900" dirty="0">
              <a:solidFill>
                <a:srgbClr val="000000"/>
              </a:solidFill>
              <a:latin typeface="HelveticaNeueLT Std"/>
            </a:endParaRPr>
          </a:p>
        </p:txBody>
      </p:sp>
      <p:pic>
        <p:nvPicPr>
          <p:cNvPr id="19" name="Picture 18">
            <a:extLst>
              <a:ext uri="{FF2B5EF4-FFF2-40B4-BE49-F238E27FC236}">
                <a16:creationId xmlns:a16="http://schemas.microsoft.com/office/drawing/2014/main" id="{16EEFFF1-E34A-5D44-B2E5-2AEB17AA2D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65" y="5360044"/>
            <a:ext cx="1509940" cy="1084873"/>
          </a:xfrm>
          <a:prstGeom prst="rect">
            <a:avLst/>
          </a:prstGeom>
        </p:spPr>
      </p:pic>
      <p:sp>
        <p:nvSpPr>
          <p:cNvPr id="18" name="Title 6">
            <a:extLst>
              <a:ext uri="{FF2B5EF4-FFF2-40B4-BE49-F238E27FC236}">
                <a16:creationId xmlns:a16="http://schemas.microsoft.com/office/drawing/2014/main" id="{EDF1772B-2E8F-0E40-948E-7CDD0BD43C55}"/>
              </a:ext>
            </a:extLst>
          </p:cNvPr>
          <p:cNvSpPr txBox="1">
            <a:spLocks/>
          </p:cNvSpPr>
          <p:nvPr/>
        </p:nvSpPr>
        <p:spPr>
          <a:xfrm>
            <a:off x="507587" y="1980617"/>
            <a:ext cx="8825984" cy="585486"/>
          </a:xfrm>
          <a:prstGeom prst="rect">
            <a:avLst/>
          </a:prstGeom>
        </p:spPr>
        <p:txBody>
          <a:bodyPr vert="horz" lIns="0" tIns="0" rIns="0" bIns="22860" rtlCol="0" anchor="t">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algn="l" defTabSz="914377">
              <a:lnSpc>
                <a:spcPct val="75000"/>
              </a:lnSpc>
              <a:defRPr/>
            </a:pPr>
            <a:r>
              <a:rPr lang="en-US" sz="575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Community Engagement</a:t>
            </a:r>
          </a:p>
          <a:p>
            <a:pPr algn="l" defTabSz="914377">
              <a:lnSpc>
                <a:spcPct val="75000"/>
              </a:lnSpc>
              <a:defRPr/>
            </a:pPr>
            <a:endParaRPr lang="en-GB" sz="575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TextBox 19">
            <a:extLst>
              <a:ext uri="{FF2B5EF4-FFF2-40B4-BE49-F238E27FC236}">
                <a16:creationId xmlns:a16="http://schemas.microsoft.com/office/drawing/2014/main" id="{7EC6074F-4A60-DB47-9418-FD2A865B1A3B}"/>
              </a:ext>
            </a:extLst>
          </p:cNvPr>
          <p:cNvSpPr txBox="1"/>
          <p:nvPr/>
        </p:nvSpPr>
        <p:spPr>
          <a:xfrm>
            <a:off x="507587" y="2668119"/>
            <a:ext cx="3661001" cy="585486"/>
          </a:xfrm>
          <a:prstGeom prst="rect">
            <a:avLst/>
          </a:prstGeom>
          <a:noFill/>
        </p:spPr>
        <p:txBody>
          <a:bodyPr wrap="square" lIns="0" tIns="45720" rIns="91440" bIns="45720" rtlCol="0" anchor="ctr">
            <a:noAutofit/>
          </a:bodyPr>
          <a:lstStyle/>
          <a:p>
            <a:pPr defTabSz="228600">
              <a:defRPr/>
            </a:pP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Robinson Huron Treaty Settlement</a:t>
            </a:r>
          </a:p>
        </p:txBody>
      </p:sp>
      <p:grpSp>
        <p:nvGrpSpPr>
          <p:cNvPr id="13" name="Group 12">
            <a:extLst>
              <a:ext uri="{FF2B5EF4-FFF2-40B4-BE49-F238E27FC236}">
                <a16:creationId xmlns:a16="http://schemas.microsoft.com/office/drawing/2014/main" id="{3B1D3D83-6B38-B84F-A785-2FDF5B277AE7}"/>
              </a:ext>
            </a:extLst>
          </p:cNvPr>
          <p:cNvGrpSpPr/>
          <p:nvPr/>
        </p:nvGrpSpPr>
        <p:grpSpPr>
          <a:xfrm>
            <a:off x="507587" y="412043"/>
            <a:ext cx="11279252" cy="382390"/>
            <a:chOff x="1015174" y="824085"/>
            <a:chExt cx="22558504" cy="764780"/>
          </a:xfrm>
        </p:grpSpPr>
        <p:sp>
          <p:nvSpPr>
            <p:cNvPr id="17" name="Rectangle 16">
              <a:extLst>
                <a:ext uri="{FF2B5EF4-FFF2-40B4-BE49-F238E27FC236}">
                  <a16:creationId xmlns:a16="http://schemas.microsoft.com/office/drawing/2014/main" id="{03793A6B-9EEB-E043-B886-56C573EE0A3D}"/>
                </a:ext>
              </a:extLst>
            </p:cNvPr>
            <p:cNvSpPr/>
            <p:nvPr/>
          </p:nvSpPr>
          <p:spPr>
            <a:xfrm>
              <a:off x="6333894" y="1032303"/>
              <a:ext cx="6536510" cy="556562"/>
            </a:xfrm>
            <a:prstGeom prst="rect">
              <a:avLst/>
            </a:prstGeom>
            <a:noFill/>
          </p:spPr>
          <p:txBody>
            <a:bodyPr wrap="square" anchor="t">
              <a:spAutoFit/>
            </a:bodyPr>
            <a:lstStyle/>
            <a:p>
              <a:pPr defTabSz="228600">
                <a:lnSpc>
                  <a:spcPct val="110000"/>
                </a:lnSpc>
                <a:spcAft>
                  <a:spcPts val="600"/>
                </a:spcAft>
                <a:defRPr/>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crestviewstrategy.com </a:t>
              </a:r>
              <a:endParaRPr lang="fi-FI"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1" name="Straight Connector 20">
              <a:extLst>
                <a:ext uri="{FF2B5EF4-FFF2-40B4-BE49-F238E27FC236}">
                  <a16:creationId xmlns:a16="http://schemas.microsoft.com/office/drawing/2014/main" id="{478DCA61-F734-A44C-8665-7E86D8CAA375}"/>
                </a:ext>
              </a:extLst>
            </p:cNvPr>
            <p:cNvCxnSpPr>
              <a:cxnSpLocks/>
            </p:cNvCxnSpPr>
            <p:nvPr/>
          </p:nvCxnSpPr>
          <p:spPr>
            <a:xfrm flipH="1">
              <a:off x="6333893" y="824085"/>
              <a:ext cx="172397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834CDD9-7001-2945-967A-77C05A37B554}"/>
                </a:ext>
              </a:extLst>
            </p:cNvPr>
            <p:cNvSpPr/>
            <p:nvPr/>
          </p:nvSpPr>
          <p:spPr>
            <a:xfrm>
              <a:off x="1015174" y="1032303"/>
              <a:ext cx="6536510" cy="556562"/>
            </a:xfrm>
            <a:prstGeom prst="rect">
              <a:avLst/>
            </a:prstGeom>
            <a:noFill/>
          </p:spPr>
          <p:txBody>
            <a:bodyPr wrap="square" anchor="t">
              <a:spAutoFit/>
            </a:bodyPr>
            <a:lstStyle/>
            <a:p>
              <a:pPr defTabSz="228600">
                <a:lnSpc>
                  <a:spcPct val="110000"/>
                </a:lnSpc>
                <a:spcAft>
                  <a:spcPts val="600"/>
                </a:spcAft>
                <a:defRPr/>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October 2023</a:t>
              </a:r>
              <a:endParaRPr lang="fi-FI"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3" name="Straight Connector 22">
              <a:extLst>
                <a:ext uri="{FF2B5EF4-FFF2-40B4-BE49-F238E27FC236}">
                  <a16:creationId xmlns:a16="http://schemas.microsoft.com/office/drawing/2014/main" id="{B233DF86-0BB8-0E4B-A2A6-25B8E284FAFF}"/>
                </a:ext>
              </a:extLst>
            </p:cNvPr>
            <p:cNvCxnSpPr>
              <a:cxnSpLocks/>
            </p:cNvCxnSpPr>
            <p:nvPr/>
          </p:nvCxnSpPr>
          <p:spPr>
            <a:xfrm flipH="1">
              <a:off x="1015174" y="824085"/>
              <a:ext cx="429280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96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86CD5-8B08-C34A-989E-249C7727E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5">
            <a:extLst>
              <a:ext uri="{FF2B5EF4-FFF2-40B4-BE49-F238E27FC236}">
                <a16:creationId xmlns:a16="http://schemas.microsoft.com/office/drawing/2014/main" id="{014CCB10-F620-D54A-91D8-394B259EE72A}"/>
              </a:ext>
            </a:extLst>
          </p:cNvPr>
          <p:cNvSpPr txBox="1">
            <a:spLocks/>
          </p:cNvSpPr>
          <p:nvPr/>
        </p:nvSpPr>
        <p:spPr>
          <a:xfrm>
            <a:off x="1039093" y="4439265"/>
            <a:ext cx="8738755" cy="609006"/>
          </a:xfrm>
          <a:prstGeom prst="rect">
            <a:avLst/>
          </a:prstGeom>
        </p:spPr>
        <p:txBody>
          <a:bodyPr lIns="0"/>
          <a:lstStyle>
            <a:lvl1pPr algn="l" defTabSz="914400" rtl="0" eaLnBrk="1" latinLnBrk="0" hangingPunct="1">
              <a:lnSpc>
                <a:spcPct val="90000"/>
              </a:lnSpc>
              <a:spcBef>
                <a:spcPct val="0"/>
              </a:spcBef>
              <a:buNone/>
              <a:defRPr sz="7200" kern="1200">
                <a:solidFill>
                  <a:schemeClr val="tx1"/>
                </a:solidFill>
                <a:latin typeface="+mj-lt"/>
                <a:ea typeface="+mj-ea"/>
                <a:cs typeface="+mj-cs"/>
              </a:defRPr>
            </a:lvl1pPr>
          </a:lstStyle>
          <a:p>
            <a:pPr defTabSz="457200">
              <a:defRPr/>
            </a:pPr>
            <a:r>
              <a:rPr lang="en-GB" sz="5750" b="1" dirty="0">
                <a:latin typeface="Helvetica Neue" panose="02000503000000020004" pitchFamily="2" charset="0"/>
                <a:ea typeface="Helvetica Neue" panose="02000503000000020004" pitchFamily="2" charset="0"/>
                <a:cs typeface="Helvetica Neue" panose="02000503000000020004" pitchFamily="2" charset="0"/>
              </a:rPr>
              <a:t>Introductions</a:t>
            </a:r>
            <a:endParaRPr lang="en-GB" sz="5750" b="1"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Picture 8">
            <a:extLst>
              <a:ext uri="{FF2B5EF4-FFF2-40B4-BE49-F238E27FC236}">
                <a16:creationId xmlns:a16="http://schemas.microsoft.com/office/drawing/2014/main" id="{8DC43DE9-EAB3-6247-BC02-12F112A364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56520" y="-13801"/>
            <a:ext cx="1755046" cy="1273517"/>
          </a:xfrm>
          <a:prstGeom prst="rect">
            <a:avLst/>
          </a:prstGeom>
        </p:spPr>
      </p:pic>
    </p:spTree>
    <p:extLst>
      <p:ext uri="{BB962C8B-B14F-4D97-AF65-F5344CB8AC3E}">
        <p14:creationId xmlns:p14="http://schemas.microsoft.com/office/powerpoint/2010/main" val="386940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390EA7-CA3D-D940-BD5B-443CF74B87D9}"/>
              </a:ext>
            </a:extLst>
          </p:cNvPr>
          <p:cNvSpPr/>
          <p:nvPr/>
        </p:nvSpPr>
        <p:spPr>
          <a:xfrm>
            <a:off x="1572" y="468"/>
            <a:ext cx="4237533" cy="6855927"/>
          </a:xfrm>
          <a:prstGeom prst="rect">
            <a:avLst/>
          </a:prstGeom>
          <a:solidFill>
            <a:schemeClr val="bg1"/>
          </a:solidFill>
          <a:ln w="9525" cap="flat">
            <a:noFill/>
            <a:prstDash val="solid"/>
            <a:miter/>
          </a:ln>
        </p:spPr>
        <p:txBody>
          <a:bodyPr rtlCol="0" anchor="ctr"/>
          <a:lstStyle/>
          <a:p>
            <a:pPr algn="l"/>
            <a:endParaRPr lang="en-US" sz="900" dirty="0"/>
          </a:p>
        </p:txBody>
      </p:sp>
      <p:sp>
        <p:nvSpPr>
          <p:cNvPr id="10" name="TextBox 9">
            <a:extLst>
              <a:ext uri="{FF2B5EF4-FFF2-40B4-BE49-F238E27FC236}">
                <a16:creationId xmlns:a16="http://schemas.microsoft.com/office/drawing/2014/main" id="{361AB3A7-DE78-F44C-9E59-8A8498DBD0C6}"/>
              </a:ext>
            </a:extLst>
          </p:cNvPr>
          <p:cNvSpPr txBox="1"/>
          <p:nvPr/>
        </p:nvSpPr>
        <p:spPr>
          <a:xfrm>
            <a:off x="2881385" y="184823"/>
            <a:ext cx="8564381" cy="1820242"/>
          </a:xfrm>
          <a:prstGeom prst="rect">
            <a:avLst/>
          </a:prstGeom>
          <a:noFill/>
        </p:spPr>
        <p:txBody>
          <a:bodyPr wrap="square" rtlCol="0">
            <a:spAutoFit/>
          </a:bodyPr>
          <a:lstStyle/>
          <a:p>
            <a:pPr defTabSz="228600">
              <a:lnSpc>
                <a:spcPct val="150000"/>
              </a:lnSpc>
              <a:defRPr/>
            </a:pPr>
            <a:r>
              <a:rPr lang="en-US" sz="4000" b="1"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rPr>
              <a:t>More about your team. 																												Karen Restoule</a:t>
            </a:r>
          </a:p>
        </p:txBody>
      </p:sp>
      <p:sp>
        <p:nvSpPr>
          <p:cNvPr id="23" name="TextBox 22">
            <a:extLst>
              <a:ext uri="{FF2B5EF4-FFF2-40B4-BE49-F238E27FC236}">
                <a16:creationId xmlns:a16="http://schemas.microsoft.com/office/drawing/2014/main" id="{6EDB5307-95C5-FE4A-8604-294C6F0A1C12}"/>
              </a:ext>
            </a:extLst>
          </p:cNvPr>
          <p:cNvSpPr txBox="1"/>
          <p:nvPr/>
        </p:nvSpPr>
        <p:spPr>
          <a:xfrm>
            <a:off x="537671" y="1812528"/>
            <a:ext cx="7114189" cy="5047536"/>
          </a:xfrm>
          <a:prstGeom prst="rect">
            <a:avLst/>
          </a:prstGeom>
          <a:noFill/>
        </p:spPr>
        <p:txBody>
          <a:bodyPr wrap="square" lIns="91440" tIns="45720" rIns="91440" bIns="45720" rtlCol="0" anchor="t">
            <a:spAutoFit/>
          </a:bodyPr>
          <a:lstStyle/>
          <a:p>
            <a:pPr marL="171450" indent="-171450" fontAlgn="base">
              <a:buFont typeface="Wingdings"/>
              <a:buChar char="Ø"/>
            </a:pPr>
            <a:r>
              <a:rPr lang="en-CA" sz="1400">
                <a:solidFill>
                  <a:srgbClr val="000000"/>
                </a:solidFill>
                <a:latin typeface="inherit"/>
              </a:rPr>
              <a:t>Daughter, Sister, Auntie</a:t>
            </a:r>
            <a:endParaRPr lang="en-CA" sz="1400">
              <a:solidFill>
                <a:srgbClr val="000000"/>
              </a:solidFill>
              <a:latin typeface="HelveticaNeueLTStd-Roman"/>
            </a:endParaRPr>
          </a:p>
          <a:p>
            <a:pPr marL="171450" indent="-171450">
              <a:buFont typeface="Wingdings"/>
              <a:buChar char="Ø"/>
            </a:pPr>
            <a:endParaRPr lang="en-CA" sz="1400" dirty="0">
              <a:solidFill>
                <a:srgbClr val="000000"/>
              </a:solidFill>
              <a:latin typeface="inherit"/>
            </a:endParaRPr>
          </a:p>
          <a:p>
            <a:pPr marL="171450" indent="-171450">
              <a:buFont typeface="Wingdings"/>
              <a:buChar char="Ø"/>
            </a:pPr>
            <a:r>
              <a:rPr lang="en-CA" sz="1400" dirty="0">
                <a:solidFill>
                  <a:srgbClr val="000000"/>
                </a:solidFill>
                <a:latin typeface="inherit"/>
              </a:rPr>
              <a:t>Proud member of </a:t>
            </a:r>
            <a:r>
              <a:rPr lang="en-CA" sz="1400" dirty="0" err="1">
                <a:solidFill>
                  <a:srgbClr val="000000"/>
                </a:solidFill>
                <a:latin typeface="inherit"/>
              </a:rPr>
              <a:t>Dokis</a:t>
            </a:r>
            <a:r>
              <a:rPr lang="en-CA" sz="1400" dirty="0">
                <a:solidFill>
                  <a:srgbClr val="000000"/>
                </a:solidFill>
                <a:latin typeface="inherit"/>
              </a:rPr>
              <a:t> First Nation</a:t>
            </a:r>
            <a:endParaRPr lang="en-CA" sz="1400">
              <a:solidFill>
                <a:srgbClr val="000000"/>
              </a:solidFill>
              <a:latin typeface="HelveticaNeueLTStd-Roman"/>
            </a:endParaRPr>
          </a:p>
          <a:p>
            <a:pPr marL="171450" indent="-171450">
              <a:buFont typeface="Wingdings"/>
              <a:buChar char="Ø"/>
            </a:pPr>
            <a:endParaRPr lang="en-CA" sz="1400" dirty="0">
              <a:solidFill>
                <a:srgbClr val="000000"/>
              </a:solidFill>
              <a:latin typeface="inherit"/>
            </a:endParaRPr>
          </a:p>
          <a:p>
            <a:pPr marL="171450" indent="-171450">
              <a:buFont typeface="Wingdings"/>
              <a:buChar char="Ø"/>
            </a:pPr>
            <a:r>
              <a:rPr lang="en-CA" sz="1400" dirty="0">
                <a:solidFill>
                  <a:srgbClr val="000000"/>
                </a:solidFill>
                <a:latin typeface="inherit"/>
              </a:rPr>
              <a:t>Vice</a:t>
            </a:r>
            <a:r>
              <a:rPr lang="en-CA" sz="1400" b="0" i="0" dirty="0">
                <a:solidFill>
                  <a:srgbClr val="000000"/>
                </a:solidFill>
                <a:effectLst/>
                <a:latin typeface="inherit"/>
              </a:rPr>
              <a:t> President at Crestview Strategy</a:t>
            </a:r>
            <a:endParaRPr lang="en-CA" sz="1400">
              <a:solidFill>
                <a:srgbClr val="000000"/>
              </a:solidFill>
              <a:latin typeface="HelveticaNeueLTStd-Roman"/>
            </a:endParaRPr>
          </a:p>
          <a:p>
            <a:pPr marL="171450" indent="-171450">
              <a:buFont typeface="Wingdings"/>
              <a:buChar char="Ø"/>
            </a:pPr>
            <a:endParaRPr lang="en-CA" sz="1400" dirty="0">
              <a:solidFill>
                <a:srgbClr val="000000"/>
              </a:solidFill>
              <a:latin typeface="inherit"/>
            </a:endParaRPr>
          </a:p>
          <a:p>
            <a:pPr marL="171450" indent="-171450">
              <a:buFont typeface="Wingdings"/>
              <a:buChar char="Ø"/>
            </a:pPr>
            <a:r>
              <a:rPr lang="en-CA" sz="1400" dirty="0">
                <a:solidFill>
                  <a:srgbClr val="000000"/>
                </a:solidFill>
                <a:latin typeface="inherit"/>
              </a:rPr>
              <a:t>Areas of specialty: Community engagement, strategy, and communications.</a:t>
            </a:r>
            <a:endParaRPr lang="en-CA" sz="1400">
              <a:solidFill>
                <a:srgbClr val="000000"/>
              </a:solidFill>
              <a:latin typeface="HelveticaNeueLTStd-Roman"/>
            </a:endParaRPr>
          </a:p>
          <a:p>
            <a:pPr marL="171450" indent="-171450">
              <a:buFont typeface="Wingdings"/>
              <a:buChar char="Ø"/>
            </a:pPr>
            <a:endParaRPr lang="en-CA" sz="1400" dirty="0">
              <a:solidFill>
                <a:srgbClr val="000000"/>
              </a:solidFill>
              <a:latin typeface="inherit"/>
            </a:endParaRPr>
          </a:p>
          <a:p>
            <a:pPr marL="171450" indent="-171450">
              <a:buFont typeface="Wingdings"/>
              <a:buChar char="Ø"/>
            </a:pPr>
            <a:r>
              <a:rPr lang="en-CA" sz="1400" dirty="0">
                <a:solidFill>
                  <a:srgbClr val="000000"/>
                </a:solidFill>
                <a:latin typeface="inherit"/>
              </a:rPr>
              <a:t>More than 20 years working with First Nations peoples and communities to advance solutions to legacy challenges: sovereignty, justice, public safety, victims of crime, corrections, women and girls, land and water, Indigenous laws and governance. </a:t>
            </a:r>
            <a:endParaRPr lang="en-CA" sz="1400" b="0" i="0" dirty="0">
              <a:solidFill>
                <a:srgbClr val="000000"/>
              </a:solidFill>
              <a:effectLst/>
              <a:latin typeface="inherit"/>
            </a:endParaRPr>
          </a:p>
          <a:p>
            <a:pPr marL="171450" indent="-171450" algn="l">
              <a:buFont typeface="Wingdings"/>
              <a:buChar char="Ø"/>
            </a:pPr>
            <a:endParaRPr lang="en-CA" sz="1400" b="0" i="0" dirty="0">
              <a:solidFill>
                <a:srgbClr val="000000"/>
              </a:solidFill>
              <a:effectLst/>
              <a:latin typeface="inherit"/>
            </a:endParaRPr>
          </a:p>
          <a:p>
            <a:pPr marL="171450" indent="-171450">
              <a:buFont typeface="Wingdings"/>
              <a:buChar char="Ø"/>
            </a:pPr>
            <a:r>
              <a:rPr lang="en-CA" sz="1400" dirty="0">
                <a:solidFill>
                  <a:srgbClr val="000000"/>
                </a:solidFill>
                <a:latin typeface="inherit"/>
                <a:ea typeface="+mn-lt"/>
                <a:cs typeface="+mn-lt"/>
              </a:rPr>
              <a:t>Led Ontario's administrative justice system at Tribunals Ontario, including Ontario Parole Board, Human Rights Tribunal Ontario, and Landlord and Tenant Board. </a:t>
            </a:r>
            <a:endParaRPr lang="en-CA" sz="1400">
              <a:solidFill>
                <a:srgbClr val="000000"/>
              </a:solidFill>
              <a:latin typeface="inherit"/>
              <a:cs typeface="Calibri"/>
            </a:endParaRPr>
          </a:p>
          <a:p>
            <a:pPr marL="171450" indent="-171450">
              <a:buFont typeface="Wingdings"/>
              <a:buChar char="Ø"/>
            </a:pPr>
            <a:endParaRPr lang="en-CA" sz="1400" dirty="0">
              <a:solidFill>
                <a:srgbClr val="000000"/>
              </a:solidFill>
              <a:latin typeface="inherit"/>
            </a:endParaRPr>
          </a:p>
          <a:p>
            <a:pPr marL="171450" indent="-171450">
              <a:buFont typeface="Wingdings"/>
              <a:buChar char="Ø"/>
            </a:pPr>
            <a:r>
              <a:rPr lang="en-CA" sz="1400" dirty="0">
                <a:solidFill>
                  <a:srgbClr val="000000"/>
                </a:solidFill>
                <a:latin typeface="inherit"/>
              </a:rPr>
              <a:t>Co-founded</a:t>
            </a:r>
            <a:r>
              <a:rPr lang="en-CA" sz="1400" b="0" i="0" dirty="0">
                <a:solidFill>
                  <a:srgbClr val="000000"/>
                </a:solidFill>
                <a:effectLst/>
                <a:latin typeface="inherit"/>
              </a:rPr>
              <a:t> BOLD Realities, to</a:t>
            </a:r>
            <a:r>
              <a:rPr lang="en-CA" sz="1400" dirty="0">
                <a:solidFill>
                  <a:srgbClr val="000000"/>
                </a:solidFill>
                <a:latin typeface="inherit"/>
              </a:rPr>
              <a:t> </a:t>
            </a:r>
            <a:r>
              <a:rPr lang="en-CA" sz="1400" b="0" i="0" dirty="0">
                <a:solidFill>
                  <a:srgbClr val="000000"/>
                </a:solidFill>
                <a:effectLst/>
                <a:latin typeface="inherit"/>
              </a:rPr>
              <a:t>advance economic reconciliation</a:t>
            </a:r>
            <a:r>
              <a:rPr lang="en-CA" sz="1400" dirty="0">
                <a:solidFill>
                  <a:srgbClr val="000000"/>
                </a:solidFill>
                <a:latin typeface="inherit"/>
              </a:rPr>
              <a:t> and co-launch</a:t>
            </a:r>
            <a:r>
              <a:rPr lang="en-CA" sz="1400" b="0" i="0" dirty="0">
                <a:solidFill>
                  <a:srgbClr val="000000"/>
                </a:solidFill>
                <a:effectLst/>
                <a:latin typeface="inherit"/>
              </a:rPr>
              <a:t> </a:t>
            </a:r>
            <a:r>
              <a:rPr lang="en-CA" sz="1400" b="0" i="1" u="none" strike="noStrike" dirty="0">
                <a:solidFill>
                  <a:srgbClr val="662D91"/>
                </a:solidFill>
                <a:effectLst/>
                <a:latin typeface="inherit"/>
                <a:hlinkClick r:id="rId3"/>
              </a:rPr>
              <a:t>www.whose.land</a:t>
            </a:r>
            <a:r>
              <a:rPr lang="en-CA" sz="1400" b="0" i="1" dirty="0">
                <a:solidFill>
                  <a:srgbClr val="000000"/>
                </a:solidFill>
                <a:effectLst/>
                <a:latin typeface="inherit"/>
              </a:rPr>
              <a:t>,</a:t>
            </a:r>
            <a:r>
              <a:rPr lang="en-CA" sz="1400" b="0" i="0" dirty="0">
                <a:solidFill>
                  <a:srgbClr val="000000"/>
                </a:solidFill>
                <a:effectLst/>
                <a:latin typeface="inherit"/>
              </a:rPr>
              <a:t> a web-based mobile app that provides users with information about Indigenous territories.  </a:t>
            </a:r>
            <a:endParaRPr lang="en-CA" sz="1400" dirty="0">
              <a:solidFill>
                <a:srgbClr val="000000"/>
              </a:solidFill>
              <a:latin typeface="inherit"/>
              <a:cs typeface="Calibri" panose="020F0502020204030204"/>
            </a:endParaRPr>
          </a:p>
          <a:p>
            <a:pPr marL="171450" indent="-171450">
              <a:buFont typeface="Wingdings"/>
              <a:buChar char="Ø"/>
            </a:pPr>
            <a:endParaRPr lang="en-CA" sz="1400" dirty="0">
              <a:solidFill>
                <a:srgbClr val="000000"/>
              </a:solidFill>
              <a:latin typeface="inherit"/>
            </a:endParaRPr>
          </a:p>
          <a:p>
            <a:pPr marL="171450" indent="-171450">
              <a:buFont typeface="Wingdings"/>
              <a:buChar char="Ø"/>
            </a:pPr>
            <a:r>
              <a:rPr lang="en-CA" sz="1400" dirty="0">
                <a:solidFill>
                  <a:srgbClr val="000000"/>
                </a:solidFill>
                <a:latin typeface="inherit"/>
              </a:rPr>
              <a:t>Graduated from </a:t>
            </a:r>
            <a:r>
              <a:rPr lang="en-CA" sz="1400" b="0" i="0" dirty="0">
                <a:solidFill>
                  <a:srgbClr val="000000"/>
                </a:solidFill>
                <a:effectLst/>
                <a:latin typeface="inherit"/>
              </a:rPr>
              <a:t>the University of Toronto </a:t>
            </a:r>
            <a:r>
              <a:rPr lang="en-CA" sz="1400" dirty="0">
                <a:solidFill>
                  <a:srgbClr val="000000"/>
                </a:solidFill>
                <a:latin typeface="inherit"/>
              </a:rPr>
              <a:t>(BA) and</a:t>
            </a:r>
            <a:r>
              <a:rPr lang="en-CA" sz="1400" b="0" i="0" dirty="0">
                <a:solidFill>
                  <a:srgbClr val="000000"/>
                </a:solidFill>
                <a:effectLst/>
                <a:latin typeface="inherit"/>
              </a:rPr>
              <a:t> the University of Ottawa’s </a:t>
            </a:r>
            <a:r>
              <a:rPr lang="en-CA" sz="1400" dirty="0">
                <a:solidFill>
                  <a:srgbClr val="000000"/>
                </a:solidFill>
                <a:latin typeface="inherit"/>
              </a:rPr>
              <a:t>Faculty of Law (JD). </a:t>
            </a:r>
            <a:endParaRPr lang="en-CA" sz="1400">
              <a:solidFill>
                <a:srgbClr val="000000"/>
              </a:solidFill>
              <a:latin typeface="inherit"/>
              <a:cs typeface="Calibri" panose="020F0502020204030204"/>
            </a:endParaRPr>
          </a:p>
          <a:p>
            <a:pPr marL="171450" indent="-171450">
              <a:buFont typeface="Wingdings"/>
              <a:buChar char="Ø"/>
            </a:pPr>
            <a:endParaRPr lang="en-CA" sz="1400" dirty="0">
              <a:solidFill>
                <a:srgbClr val="000000"/>
              </a:solidFill>
              <a:latin typeface="inherit"/>
            </a:endParaRPr>
          </a:p>
          <a:p>
            <a:pPr marL="171450" indent="-171450">
              <a:buFont typeface="Wingdings"/>
              <a:buChar char="Ø"/>
            </a:pPr>
            <a:r>
              <a:rPr lang="en-CA" sz="1400" dirty="0">
                <a:solidFill>
                  <a:srgbClr val="000000"/>
                </a:solidFill>
                <a:latin typeface="inherit"/>
              </a:rPr>
              <a:t> Contributing</a:t>
            </a:r>
            <a:r>
              <a:rPr lang="en-CA" sz="1400" b="0" i="0" dirty="0">
                <a:solidFill>
                  <a:srgbClr val="000000"/>
                </a:solidFill>
                <a:effectLst/>
                <a:latin typeface="inherit"/>
              </a:rPr>
              <a:t> writer at </a:t>
            </a:r>
            <a:r>
              <a:rPr lang="en-CA" sz="1400" dirty="0">
                <a:solidFill>
                  <a:srgbClr val="000000"/>
                </a:solidFill>
                <a:latin typeface="inherit"/>
                <a:hlinkClick r:id="rId4"/>
              </a:rPr>
              <a:t>thehub.ca</a:t>
            </a:r>
            <a:endParaRPr lang="en-CA" sz="1400" dirty="0">
              <a:solidFill>
                <a:srgbClr val="000000"/>
              </a:solidFill>
              <a:latin typeface="inherit"/>
              <a:cs typeface="Calibri" panose="020F0502020204030204"/>
            </a:endParaRPr>
          </a:p>
        </p:txBody>
      </p:sp>
      <p:sp>
        <p:nvSpPr>
          <p:cNvPr id="37" name="Right Triangle 36">
            <a:extLst>
              <a:ext uri="{FF2B5EF4-FFF2-40B4-BE49-F238E27FC236}">
                <a16:creationId xmlns:a16="http://schemas.microsoft.com/office/drawing/2014/main" id="{E8A6A586-D594-F843-973C-7E72CE45F597}"/>
              </a:ext>
            </a:extLst>
          </p:cNvPr>
          <p:cNvSpPr/>
          <p:nvPr/>
        </p:nvSpPr>
        <p:spPr>
          <a:xfrm rot="5400000">
            <a:off x="225791" y="-231117"/>
            <a:ext cx="2089128" cy="2551362"/>
          </a:xfrm>
          <a:prstGeom prst="rtTriangle">
            <a:avLst/>
          </a:prstGeom>
          <a:solidFill>
            <a:srgbClr val="7030A0"/>
          </a:solidFill>
          <a:ln w="9525" cap="flat">
            <a:noFill/>
            <a:prstDash val="solid"/>
            <a:miter/>
          </a:ln>
        </p:spPr>
        <p:txBody>
          <a:bodyPr rtlCol="0" anchor="ctr"/>
          <a:lstStyle/>
          <a:p>
            <a:pPr algn="l"/>
            <a:endParaRPr lang="en-US" sz="900" dirty="0"/>
          </a:p>
        </p:txBody>
      </p:sp>
      <p:pic>
        <p:nvPicPr>
          <p:cNvPr id="38" name="Picture 37">
            <a:extLst>
              <a:ext uri="{FF2B5EF4-FFF2-40B4-BE49-F238E27FC236}">
                <a16:creationId xmlns:a16="http://schemas.microsoft.com/office/drawing/2014/main" id="{E4E08985-ED44-D446-8D23-3AD059584D1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3542" y="223293"/>
            <a:ext cx="977966" cy="630946"/>
          </a:xfrm>
          <a:prstGeom prst="rect">
            <a:avLst/>
          </a:prstGeom>
        </p:spPr>
      </p:pic>
      <p:pic>
        <p:nvPicPr>
          <p:cNvPr id="6" name="Picture 5" descr="A person with glasses and a necklace&#10;&#10;Description automatically generated">
            <a:extLst>
              <a:ext uri="{FF2B5EF4-FFF2-40B4-BE49-F238E27FC236}">
                <a16:creationId xmlns:a16="http://schemas.microsoft.com/office/drawing/2014/main" id="{8EA89442-9757-5E47-19C6-DA7336275EFA}"/>
              </a:ext>
            </a:extLst>
          </p:cNvPr>
          <p:cNvPicPr>
            <a:picLocks noChangeAspect="1"/>
          </p:cNvPicPr>
          <p:nvPr/>
        </p:nvPicPr>
        <p:blipFill>
          <a:blip r:embed="rId6"/>
          <a:stretch>
            <a:fillRect/>
          </a:stretch>
        </p:blipFill>
        <p:spPr>
          <a:xfrm>
            <a:off x="7734301" y="2909293"/>
            <a:ext cx="4439963" cy="3946634"/>
          </a:xfrm>
          <a:prstGeom prst="rect">
            <a:avLst/>
          </a:prstGeom>
        </p:spPr>
      </p:pic>
    </p:spTree>
    <p:extLst>
      <p:ext uri="{BB962C8B-B14F-4D97-AF65-F5344CB8AC3E}">
        <p14:creationId xmlns:p14="http://schemas.microsoft.com/office/powerpoint/2010/main" val="383721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390EA7-CA3D-D940-BD5B-443CF74B87D9}"/>
              </a:ext>
            </a:extLst>
          </p:cNvPr>
          <p:cNvSpPr/>
          <p:nvPr/>
        </p:nvSpPr>
        <p:spPr>
          <a:xfrm>
            <a:off x="-5326" y="0"/>
            <a:ext cx="4237533" cy="6855927"/>
          </a:xfrm>
          <a:prstGeom prst="rect">
            <a:avLst/>
          </a:prstGeom>
          <a:solidFill>
            <a:schemeClr val="bg1"/>
          </a:solidFill>
          <a:ln w="9525" cap="flat">
            <a:noFill/>
            <a:prstDash val="solid"/>
            <a:miter/>
          </a:ln>
        </p:spPr>
        <p:txBody>
          <a:bodyPr rtlCol="0" anchor="ctr"/>
          <a:lstStyle/>
          <a:p>
            <a:pPr algn="l"/>
            <a:endParaRPr lang="en-US" sz="900" dirty="0"/>
          </a:p>
        </p:txBody>
      </p:sp>
      <p:sp>
        <p:nvSpPr>
          <p:cNvPr id="10" name="TextBox 9">
            <a:extLst>
              <a:ext uri="{FF2B5EF4-FFF2-40B4-BE49-F238E27FC236}">
                <a16:creationId xmlns:a16="http://schemas.microsoft.com/office/drawing/2014/main" id="{361AB3A7-DE78-F44C-9E59-8A8498DBD0C6}"/>
              </a:ext>
            </a:extLst>
          </p:cNvPr>
          <p:cNvSpPr txBox="1"/>
          <p:nvPr/>
        </p:nvSpPr>
        <p:spPr>
          <a:xfrm>
            <a:off x="2881385" y="184823"/>
            <a:ext cx="8564381" cy="1820242"/>
          </a:xfrm>
          <a:prstGeom prst="rect">
            <a:avLst/>
          </a:prstGeom>
          <a:noFill/>
        </p:spPr>
        <p:txBody>
          <a:bodyPr wrap="square" rtlCol="0">
            <a:spAutoFit/>
          </a:bodyPr>
          <a:lstStyle/>
          <a:p>
            <a:pPr defTabSz="228600">
              <a:lnSpc>
                <a:spcPct val="150000"/>
              </a:lnSpc>
              <a:defRPr/>
            </a:pPr>
            <a:r>
              <a:rPr lang="en-US" sz="4000" b="1" dirty="0">
                <a:solidFill>
                  <a:srgbClr val="7030A0"/>
                </a:solidFill>
                <a:latin typeface="Helvetica Neue" panose="02000503000000020004" pitchFamily="2" charset="0"/>
                <a:ea typeface="Helvetica Neue" panose="02000503000000020004" pitchFamily="2" charset="0"/>
                <a:cs typeface="Helvetica Neue" panose="02000503000000020004" pitchFamily="2" charset="0"/>
              </a:rPr>
              <a:t>More about your team. 																												Jordan Hudyma</a:t>
            </a:r>
          </a:p>
        </p:txBody>
      </p:sp>
      <p:sp>
        <p:nvSpPr>
          <p:cNvPr id="23" name="TextBox 22">
            <a:extLst>
              <a:ext uri="{FF2B5EF4-FFF2-40B4-BE49-F238E27FC236}">
                <a16:creationId xmlns:a16="http://schemas.microsoft.com/office/drawing/2014/main" id="{6EDB5307-95C5-FE4A-8604-294C6F0A1C12}"/>
              </a:ext>
            </a:extLst>
          </p:cNvPr>
          <p:cNvSpPr txBox="1"/>
          <p:nvPr/>
        </p:nvSpPr>
        <p:spPr>
          <a:xfrm>
            <a:off x="193542" y="2273951"/>
            <a:ext cx="7114189" cy="4746620"/>
          </a:xfrm>
          <a:prstGeom prst="rect">
            <a:avLst/>
          </a:prstGeom>
          <a:noFill/>
        </p:spPr>
        <p:txBody>
          <a:bodyPr wrap="square" rtlCol="0">
            <a:spAutoFit/>
          </a:bodyPr>
          <a:lstStyle/>
          <a:p>
            <a:pPr algn="l" fontAlgn="base"/>
            <a:r>
              <a:rPr lang="en-CA" sz="1400" b="0" i="0" dirty="0">
                <a:solidFill>
                  <a:srgbClr val="000000"/>
                </a:solidFill>
                <a:effectLst/>
                <a:latin typeface="HelveticaNeueLTStd-Roman"/>
              </a:rPr>
              <a:t>Jordan Hudyma is a Campaign Strategist with Crestview Strategy based Toronto.</a:t>
            </a:r>
          </a:p>
          <a:p>
            <a:pPr algn="l" fontAlgn="base"/>
            <a:endParaRPr lang="en-CA" sz="1400" b="0" i="0" dirty="0">
              <a:solidFill>
                <a:srgbClr val="000000"/>
              </a:solidFill>
              <a:effectLst/>
              <a:latin typeface="HelveticaNeueLTStd-Roman"/>
            </a:endParaRPr>
          </a:p>
          <a:p>
            <a:pPr algn="l" fontAlgn="base"/>
            <a:r>
              <a:rPr lang="en-CA" sz="1400" b="0" i="0" dirty="0">
                <a:solidFill>
                  <a:srgbClr val="000000"/>
                </a:solidFill>
                <a:effectLst/>
                <a:latin typeface="HelveticaNeueLTStd-Roman"/>
              </a:rPr>
              <a:t>Jordan believes that every challenge represents a potential opportunity and thrives in demanding environments. Backed by over seven years in political campaign and communications expertise in both public and regulatory sectors, he has a proven track record of understanding what drives government decision-making and delivering campaign strategy.</a:t>
            </a:r>
          </a:p>
          <a:p>
            <a:pPr algn="l" fontAlgn="base"/>
            <a:endParaRPr lang="en-CA" sz="1400" b="0" i="0" dirty="0">
              <a:solidFill>
                <a:srgbClr val="000000"/>
              </a:solidFill>
              <a:effectLst/>
              <a:latin typeface="HelveticaNeueLTStd-Roman"/>
            </a:endParaRPr>
          </a:p>
          <a:p>
            <a:pPr algn="l" fontAlgn="base"/>
            <a:r>
              <a:rPr lang="en-CA" sz="1400" b="0" i="0" dirty="0">
                <a:solidFill>
                  <a:srgbClr val="000000"/>
                </a:solidFill>
                <a:effectLst/>
                <a:latin typeface="HelveticaNeueLTStd-Roman"/>
              </a:rPr>
              <a:t>Before joining the Crestview Strategy team, Jordan spent time working at Queen’s Park in the Ministry of Advanced Education and Skills </a:t>
            </a:r>
            <a:r>
              <a:rPr lang="en-CA" sz="1400" dirty="0">
                <a:solidFill>
                  <a:srgbClr val="000000"/>
                </a:solidFill>
                <a:latin typeface="HelveticaNeueLTStd-Roman"/>
              </a:rPr>
              <a:t>Development </a:t>
            </a:r>
            <a:r>
              <a:rPr lang="en-CA" sz="1400" b="0" i="0" dirty="0">
                <a:solidFill>
                  <a:srgbClr val="000000"/>
                </a:solidFill>
                <a:effectLst/>
                <a:latin typeface="HelveticaNeueLTStd-Roman"/>
              </a:rPr>
              <a:t>and the Law Society of Ontario. He has also worked on a number of political campaigns at the provincial and municipal level with an area expertise in the Norther Ontario. </a:t>
            </a:r>
          </a:p>
          <a:p>
            <a:pPr algn="l" fontAlgn="base"/>
            <a:endParaRPr lang="en-CA" sz="1400" dirty="0">
              <a:solidFill>
                <a:srgbClr val="000000"/>
              </a:solidFill>
              <a:latin typeface="HelveticaNeueLTStd-Roman"/>
            </a:endParaRPr>
          </a:p>
          <a:p>
            <a:pPr algn="l" fontAlgn="base"/>
            <a:r>
              <a:rPr lang="en-CA" sz="1400" b="0" i="0" dirty="0">
                <a:solidFill>
                  <a:srgbClr val="000000"/>
                </a:solidFill>
                <a:effectLst/>
                <a:latin typeface="HelveticaNeueLTStd-Roman"/>
              </a:rPr>
              <a:t>Jordan currently sits as community board member at the College of Audiologists and Speech Language Pathologists, and volunteers for multiple organizations including Big Brother Big Sister Toronto and remains involved with the Ontario Liberal Party.</a:t>
            </a:r>
          </a:p>
          <a:p>
            <a:pPr algn="l" fontAlgn="base"/>
            <a:endParaRPr lang="en-CA" sz="1400" dirty="0">
              <a:solidFill>
                <a:srgbClr val="000000"/>
              </a:solidFill>
              <a:latin typeface="HelveticaNeueLTStd-Roman"/>
            </a:endParaRPr>
          </a:p>
          <a:p>
            <a:pPr algn="l" fontAlgn="base"/>
            <a:r>
              <a:rPr lang="en-CA" sz="1400" dirty="0">
                <a:solidFill>
                  <a:srgbClr val="000000"/>
                </a:solidFill>
                <a:latin typeface="HelveticaNeueLTStd-Roman"/>
              </a:rPr>
              <a:t>Originally from Thunder Bay, Jordan still maintains deep roots in the North and often travels northwestern and northeastern Ontario. </a:t>
            </a:r>
          </a:p>
          <a:p>
            <a:pPr algn="l" fontAlgn="base"/>
            <a:endParaRPr lang="en-CA" sz="1200" b="0" i="0" dirty="0">
              <a:solidFill>
                <a:srgbClr val="000000"/>
              </a:solidFill>
              <a:effectLst/>
              <a:latin typeface="HelveticaNeueLTStd-Roman"/>
            </a:endParaRPr>
          </a:p>
          <a:p>
            <a:pPr algn="l" fontAlgn="base"/>
            <a:endParaRPr lang="en-CA" sz="1200" b="0" i="0" dirty="0">
              <a:solidFill>
                <a:srgbClr val="000000"/>
              </a:solidFill>
              <a:effectLst/>
              <a:latin typeface="HelveticaNeueLTStd-Roman"/>
            </a:endParaRPr>
          </a:p>
          <a:p>
            <a:pPr defTabSz="228600">
              <a:lnSpc>
                <a:spcPct val="114000"/>
              </a:lnSpc>
              <a:defRPr/>
            </a:pPr>
            <a:endParaRPr lang="en-GB" sz="1200" dirty="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7" name="Right Triangle 36">
            <a:extLst>
              <a:ext uri="{FF2B5EF4-FFF2-40B4-BE49-F238E27FC236}">
                <a16:creationId xmlns:a16="http://schemas.microsoft.com/office/drawing/2014/main" id="{E8A6A586-D594-F843-973C-7E72CE45F597}"/>
              </a:ext>
            </a:extLst>
          </p:cNvPr>
          <p:cNvSpPr/>
          <p:nvPr/>
        </p:nvSpPr>
        <p:spPr>
          <a:xfrm rot="5400000">
            <a:off x="225791" y="-231117"/>
            <a:ext cx="2089128" cy="2551362"/>
          </a:xfrm>
          <a:prstGeom prst="rtTriangle">
            <a:avLst/>
          </a:prstGeom>
          <a:solidFill>
            <a:srgbClr val="7030A0"/>
          </a:solidFill>
          <a:ln w="9525" cap="flat">
            <a:noFill/>
            <a:prstDash val="solid"/>
            <a:miter/>
          </a:ln>
        </p:spPr>
        <p:txBody>
          <a:bodyPr rtlCol="0" anchor="ctr"/>
          <a:lstStyle/>
          <a:p>
            <a:pPr algn="l"/>
            <a:endParaRPr lang="en-US" sz="900" dirty="0"/>
          </a:p>
        </p:txBody>
      </p:sp>
      <p:pic>
        <p:nvPicPr>
          <p:cNvPr id="38" name="Picture 37">
            <a:extLst>
              <a:ext uri="{FF2B5EF4-FFF2-40B4-BE49-F238E27FC236}">
                <a16:creationId xmlns:a16="http://schemas.microsoft.com/office/drawing/2014/main" id="{E4E08985-ED44-D446-8D23-3AD059584D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3542" y="223293"/>
            <a:ext cx="977966" cy="630946"/>
          </a:xfrm>
          <a:prstGeom prst="rect">
            <a:avLst/>
          </a:prstGeom>
        </p:spPr>
      </p:pic>
      <p:pic>
        <p:nvPicPr>
          <p:cNvPr id="3" name="Picture 2" descr="A person in a suit&#10;&#10;Description automatically generated">
            <a:extLst>
              <a:ext uri="{FF2B5EF4-FFF2-40B4-BE49-F238E27FC236}">
                <a16:creationId xmlns:a16="http://schemas.microsoft.com/office/drawing/2014/main" id="{86DD9350-DE65-B28C-8E3C-90164684DF6F}"/>
              </a:ext>
            </a:extLst>
          </p:cNvPr>
          <p:cNvPicPr>
            <a:picLocks noChangeAspect="1"/>
          </p:cNvPicPr>
          <p:nvPr/>
        </p:nvPicPr>
        <p:blipFill>
          <a:blip r:embed="rId4"/>
          <a:stretch>
            <a:fillRect/>
          </a:stretch>
        </p:blipFill>
        <p:spPr>
          <a:xfrm>
            <a:off x="7685527" y="2859106"/>
            <a:ext cx="4498756" cy="3998894"/>
          </a:xfrm>
          <a:prstGeom prst="rect">
            <a:avLst/>
          </a:prstGeom>
        </p:spPr>
      </p:pic>
    </p:spTree>
    <p:extLst>
      <p:ext uri="{BB962C8B-B14F-4D97-AF65-F5344CB8AC3E}">
        <p14:creationId xmlns:p14="http://schemas.microsoft.com/office/powerpoint/2010/main" val="24136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a:extLst>
              <a:ext uri="{FF2B5EF4-FFF2-40B4-BE49-F238E27FC236}">
                <a16:creationId xmlns:a16="http://schemas.microsoft.com/office/drawing/2014/main" id="{01296C1F-A7D4-B74E-93BF-17D739E87922}"/>
              </a:ext>
            </a:extLst>
          </p:cNvPr>
          <p:cNvSpPr/>
          <p:nvPr/>
        </p:nvSpPr>
        <p:spPr>
          <a:xfrm>
            <a:off x="760558" y="3015422"/>
            <a:ext cx="10653675" cy="3385378"/>
          </a:xfrm>
          <a:prstGeom prst="rect">
            <a:avLst/>
          </a:prstGeom>
          <a:solidFill>
            <a:schemeClr val="bg1"/>
          </a:solidFill>
          <a:ln w="12700" cap="flat">
            <a:noFill/>
            <a:prstDash val="solid"/>
            <a:miter lim="400000"/>
          </a:ln>
          <a:effectLst/>
        </p:spPr>
        <p:txBody>
          <a:bodyPr wrap="square" lIns="0" tIns="0" rIns="0" bIns="0" numCol="1" anchor="ctr">
            <a:noAutofit/>
          </a:bodyPr>
          <a:lstStyle/>
          <a:p>
            <a:pPr algn="ctr">
              <a:defRPr sz="3200" b="0">
                <a:solidFill>
                  <a:srgbClr val="FFFFFF"/>
                </a:solidFill>
                <a:latin typeface="+mn-lt"/>
                <a:ea typeface="+mn-ea"/>
                <a:cs typeface="+mn-cs"/>
                <a:sym typeface="Helvetica Neue Medium"/>
              </a:defRPr>
            </a:pPr>
            <a:endParaRPr sz="1600" dirty="0"/>
          </a:p>
        </p:txBody>
      </p:sp>
      <p:sp>
        <p:nvSpPr>
          <p:cNvPr id="5" name="Text Placeholder 23">
            <a:extLst>
              <a:ext uri="{FF2B5EF4-FFF2-40B4-BE49-F238E27FC236}">
                <a16:creationId xmlns:a16="http://schemas.microsoft.com/office/drawing/2014/main" id="{E77B4BF5-B577-ED48-A384-F794C0F0731E}"/>
              </a:ext>
            </a:extLst>
          </p:cNvPr>
          <p:cNvSpPr txBox="1">
            <a:spLocks/>
          </p:cNvSpPr>
          <p:nvPr/>
        </p:nvSpPr>
        <p:spPr>
          <a:xfrm>
            <a:off x="1063084" y="3306294"/>
            <a:ext cx="9853979" cy="280363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4800" kern="1200">
                <a:solidFill>
                  <a:schemeClr val="tx1"/>
                </a:solidFill>
                <a:latin typeface="+mn-lt"/>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3800" b="1" kern="1200">
                <a:solidFill>
                  <a:schemeClr val="tx1"/>
                </a:solidFill>
                <a:latin typeface="+mn-lt"/>
                <a:ea typeface="+mn-ea"/>
                <a:cs typeface="+mn-cs"/>
              </a:defRPr>
            </a:lvl2pPr>
            <a:lvl3pPr marL="0" indent="0" algn="l" defTabSz="914400" rtl="0" eaLnBrk="1" latinLnBrk="0" hangingPunct="1">
              <a:lnSpc>
                <a:spcPct val="110000"/>
              </a:lnSpc>
              <a:spcBef>
                <a:spcPts val="500"/>
              </a:spcBef>
              <a:buFont typeface="Arial" panose="020B0604020202020204" pitchFamily="34" charset="0"/>
              <a:buNone/>
              <a:defRPr sz="3800" kern="1200">
                <a:solidFill>
                  <a:schemeClr val="tx1"/>
                </a:solidFill>
                <a:latin typeface="+mn-lt"/>
                <a:ea typeface="+mn-ea"/>
                <a:cs typeface="+mn-cs"/>
              </a:defRPr>
            </a:lvl3pPr>
            <a:lvl4pPr marL="0" indent="0" algn="l" defTabSz="914400" rtl="0" eaLnBrk="1" latinLnBrk="0" hangingPunct="1">
              <a:lnSpc>
                <a:spcPct val="110000"/>
              </a:lnSpc>
              <a:spcBef>
                <a:spcPts val="500"/>
              </a:spcBef>
              <a:buFont typeface="Arial" panose="020B0604020202020204" pitchFamily="34" charset="0"/>
              <a:buNone/>
              <a:defRPr sz="3200" kern="1200">
                <a:solidFill>
                  <a:schemeClr val="tx1"/>
                </a:solidFill>
                <a:latin typeface="+mn-lt"/>
                <a:ea typeface="+mn-ea"/>
                <a:cs typeface="+mn-cs"/>
              </a:defRPr>
            </a:lvl4pPr>
            <a:lvl5pPr marL="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spcBef>
                <a:spcPts val="0"/>
              </a:spcBef>
              <a:spcAft>
                <a:spcPts val="3600"/>
              </a:spcAft>
              <a:defRPr/>
            </a:pPr>
            <a:r>
              <a:rPr lang="en-CA" sz="15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Crestview Strategy is an international public affairs agency with more than 110 consultants. Working from our offices in Vancouver, Calgary, Edmonton, Ottawa, Toronto, Halifax, Washington, D.C., and London, U.K., our team of subject matter experts and seasoned professionals have worked with multi-national corporations, associations, and not-for-profit organizations alike in helping them achieve their public affairs objectives. </a:t>
            </a:r>
          </a:p>
          <a:p>
            <a:pPr lvl="1">
              <a:lnSpc>
                <a:spcPct val="120000"/>
              </a:lnSpc>
              <a:spcBef>
                <a:spcPts val="0"/>
              </a:spcBef>
              <a:spcAft>
                <a:spcPts val="3600"/>
              </a:spcAft>
              <a:defRPr/>
            </a:pPr>
            <a:r>
              <a:rPr lang="en-CA" sz="15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Crestview Strategy is a full-service agency. In our client engagements, we often build cross-functional teams drawn from four separate practice areas, tailoring our team to meet your unique challenges. Our practice areas include Government Relations, Campaigns and Mobilization, Strategic Communications, and Insight and Research. </a:t>
            </a:r>
          </a:p>
          <a:p>
            <a:pPr lvl="1">
              <a:lnSpc>
                <a:spcPct val="120000"/>
              </a:lnSpc>
              <a:spcBef>
                <a:spcPts val="0"/>
              </a:spcBef>
              <a:spcAft>
                <a:spcPts val="3600"/>
              </a:spcAft>
              <a:defRPr/>
            </a:pPr>
            <a:endParaRPr lang="en-CA" sz="12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ight Triangle 10">
            <a:extLst>
              <a:ext uri="{FF2B5EF4-FFF2-40B4-BE49-F238E27FC236}">
                <a16:creationId xmlns:a16="http://schemas.microsoft.com/office/drawing/2014/main" id="{AEE1F9CC-94CC-1647-8710-9530A9769619}"/>
              </a:ext>
            </a:extLst>
          </p:cNvPr>
          <p:cNvSpPr/>
          <p:nvPr/>
        </p:nvSpPr>
        <p:spPr>
          <a:xfrm rot="10800000">
            <a:off x="9520993" y="-15979"/>
            <a:ext cx="2679027" cy="2091201"/>
          </a:xfrm>
          <a:prstGeom prst="rtTriangle">
            <a:avLst/>
          </a:prstGeom>
          <a:solidFill>
            <a:srgbClr val="7030A0"/>
          </a:solidFill>
          <a:ln w="9525" cap="flat">
            <a:noFill/>
            <a:prstDash val="solid"/>
            <a:miter/>
          </a:ln>
        </p:spPr>
        <p:txBody>
          <a:bodyPr rtlCol="0" anchor="ctr"/>
          <a:lstStyle/>
          <a:p>
            <a:pPr algn="l"/>
            <a:endParaRPr lang="en-US" sz="900" dirty="0"/>
          </a:p>
        </p:txBody>
      </p:sp>
      <p:pic>
        <p:nvPicPr>
          <p:cNvPr id="12" name="Picture 11">
            <a:extLst>
              <a:ext uri="{FF2B5EF4-FFF2-40B4-BE49-F238E27FC236}">
                <a16:creationId xmlns:a16="http://schemas.microsoft.com/office/drawing/2014/main" id="{CDC929A1-B9A6-6E42-8FCD-5D72D7D8B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17063" y="217634"/>
            <a:ext cx="984275" cy="628666"/>
          </a:xfrm>
          <a:prstGeom prst="rect">
            <a:avLst/>
          </a:prstGeom>
        </p:spPr>
      </p:pic>
      <p:sp>
        <p:nvSpPr>
          <p:cNvPr id="13" name="Text Placeholder 1">
            <a:extLst>
              <a:ext uri="{FF2B5EF4-FFF2-40B4-BE49-F238E27FC236}">
                <a16:creationId xmlns:a16="http://schemas.microsoft.com/office/drawing/2014/main" id="{DF4B6265-6489-7242-9E26-3768E713A973}"/>
              </a:ext>
            </a:extLst>
          </p:cNvPr>
          <p:cNvSpPr txBox="1">
            <a:spLocks/>
          </p:cNvSpPr>
          <p:nvPr/>
        </p:nvSpPr>
        <p:spPr>
          <a:xfrm>
            <a:off x="599188" y="879429"/>
            <a:ext cx="11208163" cy="1181397"/>
          </a:xfrm>
          <a:prstGeom prst="rect">
            <a:avLst/>
          </a:prstGeom>
        </p:spPr>
        <p:txBody>
          <a:bodyPr vert="horz" lIns="0" tIns="0" rIns="45720" bIns="22860" rtlCol="0" anchor="ctr"/>
          <a:lstStyle>
            <a:defPPr>
              <a:defRPr lang="en-US"/>
            </a:defPPr>
            <a:lvl1pPr marL="0" indent="0" algn="l" defTabSz="457200" rtl="0" eaLnBrk="1" latinLnBrk="0" hangingPunct="1">
              <a:buFont typeface="Arial" panose="020B0604020202020204" pitchFamily="34" charset="0"/>
              <a:buNone/>
              <a:defRPr sz="2000" b="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28600">
              <a:lnSpc>
                <a:spcPct val="110000"/>
              </a:lnSpc>
              <a:defRPr/>
            </a:pPr>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Crestview Strategy</a:t>
            </a:r>
            <a:endParaRPr lang="en-GB" sz="22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41709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6424FA9-EEAA-43C2-AA76-0C35159F2785}"/>
              </a:ext>
            </a:extLst>
          </p:cNvPr>
          <p:cNvSpPr/>
          <p:nvPr/>
        </p:nvSpPr>
        <p:spPr>
          <a:xfrm>
            <a:off x="0" y="2590800"/>
            <a:ext cx="12192000" cy="4267200"/>
          </a:xfrm>
          <a:prstGeom prst="rect">
            <a:avLst/>
          </a:prstGeom>
          <a:solidFill>
            <a:srgbClr val="F3F2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defRPr/>
            </a:pPr>
            <a:endParaRPr lang="en-GB" sz="900">
              <a:solidFill>
                <a:srgbClr val="FFFFFF"/>
              </a:solidFill>
              <a:latin typeface="HelveticaNeueLT Std"/>
            </a:endParaRPr>
          </a:p>
        </p:txBody>
      </p:sp>
      <p:sp>
        <p:nvSpPr>
          <p:cNvPr id="9" name="Text Placeholder 6">
            <a:extLst>
              <a:ext uri="{FF2B5EF4-FFF2-40B4-BE49-F238E27FC236}">
                <a16:creationId xmlns:a16="http://schemas.microsoft.com/office/drawing/2014/main" id="{790737CD-4BBE-47E7-998D-DB34C0AEA14B}"/>
              </a:ext>
            </a:extLst>
          </p:cNvPr>
          <p:cNvSpPr txBox="1">
            <a:spLocks/>
          </p:cNvSpPr>
          <p:nvPr/>
        </p:nvSpPr>
        <p:spPr>
          <a:xfrm>
            <a:off x="1721349" y="2823770"/>
            <a:ext cx="3968614" cy="1077153"/>
          </a:xfrm>
          <a:prstGeom prst="rect">
            <a:avLst/>
          </a:prstGeom>
        </p:spPr>
        <p:txBody>
          <a:bodyPr anchor="t"/>
          <a:lstStyle>
            <a:lvl1pPr marL="0" indent="0" algn="l"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0" indent="0" algn="l" defTabSz="1828800" rtl="0" eaLnBrk="1" latinLnBrk="0" hangingPunct="1">
              <a:lnSpc>
                <a:spcPct val="90000"/>
              </a:lnSpc>
              <a:spcBef>
                <a:spcPts val="1000"/>
              </a:spcBef>
              <a:buFont typeface="Arial" panose="020B0604020202020204" pitchFamily="34" charset="0"/>
              <a:buNone/>
              <a:defRPr sz="3800" b="1" kern="1200">
                <a:solidFill>
                  <a:schemeClr val="tx1"/>
                </a:solidFill>
                <a:latin typeface="+mn-lt"/>
                <a:ea typeface="+mn-ea"/>
                <a:cs typeface="+mn-cs"/>
              </a:defRPr>
            </a:lvl2pPr>
            <a:lvl3pPr marL="0" indent="0" algn="l" defTabSz="1828800" rtl="0" eaLnBrk="1" latinLnBrk="0" hangingPunct="1">
              <a:lnSpc>
                <a:spcPct val="90000"/>
              </a:lnSpc>
              <a:spcBef>
                <a:spcPts val="1000"/>
              </a:spcBef>
              <a:buFont typeface="Arial" panose="020B0604020202020204" pitchFamily="34" charset="0"/>
              <a:buNone/>
              <a:defRPr sz="3800" kern="1200">
                <a:solidFill>
                  <a:schemeClr val="tx1"/>
                </a:solidFill>
                <a:latin typeface="+mn-lt"/>
                <a:ea typeface="+mn-ea"/>
                <a:cs typeface="+mn-cs"/>
              </a:defRPr>
            </a:lvl3pPr>
            <a:lvl4pPr marL="0" indent="0" algn="l"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0" indent="0" algn="l" defTabSz="18288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1" defTabSz="914400">
              <a:lnSpc>
                <a:spcPct val="120000"/>
              </a:lnSpc>
              <a:spcBef>
                <a:spcPts val="0"/>
              </a:spcBef>
              <a:spcAft>
                <a:spcPts val="3600"/>
              </a:spcAft>
              <a:defRPr/>
            </a:pPr>
            <a:r>
              <a:rPr lang="en-CA"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Government relations</a:t>
            </a:r>
            <a:br>
              <a:rPr lang="en-CA"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CA" sz="14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 Government Relations practice at Crestview Strategy is driven to mitigate risk and uncover opportunities for clients.</a:t>
            </a:r>
          </a:p>
          <a:p>
            <a:pPr lvl="1" defTabSz="914400">
              <a:lnSpc>
                <a:spcPts val="2300"/>
              </a:lnSpc>
              <a:spcBef>
                <a:spcPts val="0"/>
              </a:spcBef>
              <a:spcAft>
                <a:spcPts val="5400"/>
              </a:spcAft>
              <a:defRPr/>
            </a:pPr>
            <a:r>
              <a:rPr lang="en-CA"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endParaRPr lang="en-CA"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Right Triangle 20">
            <a:extLst>
              <a:ext uri="{FF2B5EF4-FFF2-40B4-BE49-F238E27FC236}">
                <a16:creationId xmlns:a16="http://schemas.microsoft.com/office/drawing/2014/main" id="{C066A79E-71EC-9040-935A-AEE56269F93A}"/>
              </a:ext>
            </a:extLst>
          </p:cNvPr>
          <p:cNvSpPr/>
          <p:nvPr/>
        </p:nvSpPr>
        <p:spPr>
          <a:xfrm rot="10800000">
            <a:off x="9520993" y="-15979"/>
            <a:ext cx="2679027" cy="2091201"/>
          </a:xfrm>
          <a:prstGeom prst="rtTriangle">
            <a:avLst/>
          </a:prstGeom>
          <a:solidFill>
            <a:srgbClr val="7030A0"/>
          </a:solidFill>
          <a:ln w="9525" cap="flat">
            <a:noFill/>
            <a:prstDash val="solid"/>
            <a:miter/>
          </a:ln>
        </p:spPr>
        <p:txBody>
          <a:bodyPr rtlCol="0" anchor="ctr"/>
          <a:lstStyle/>
          <a:p>
            <a:pPr algn="l"/>
            <a:endParaRPr lang="en-US" sz="900" dirty="0"/>
          </a:p>
        </p:txBody>
      </p:sp>
      <p:pic>
        <p:nvPicPr>
          <p:cNvPr id="22" name="Picture 21">
            <a:extLst>
              <a:ext uri="{FF2B5EF4-FFF2-40B4-BE49-F238E27FC236}">
                <a16:creationId xmlns:a16="http://schemas.microsoft.com/office/drawing/2014/main" id="{14AC9C60-A495-E448-8A78-75B51537C0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17063" y="217634"/>
            <a:ext cx="984275" cy="628666"/>
          </a:xfrm>
          <a:prstGeom prst="rect">
            <a:avLst/>
          </a:prstGeom>
        </p:spPr>
      </p:pic>
      <p:sp>
        <p:nvSpPr>
          <p:cNvPr id="24" name="Text Placeholder 1">
            <a:extLst>
              <a:ext uri="{FF2B5EF4-FFF2-40B4-BE49-F238E27FC236}">
                <a16:creationId xmlns:a16="http://schemas.microsoft.com/office/drawing/2014/main" id="{2D7634EF-50DC-064F-84C5-F7D57B2E9727}"/>
              </a:ext>
            </a:extLst>
          </p:cNvPr>
          <p:cNvSpPr txBox="1">
            <a:spLocks/>
          </p:cNvSpPr>
          <p:nvPr/>
        </p:nvSpPr>
        <p:spPr>
          <a:xfrm>
            <a:off x="599188" y="884095"/>
            <a:ext cx="11208163" cy="1181397"/>
          </a:xfrm>
          <a:prstGeom prst="rect">
            <a:avLst/>
          </a:prstGeom>
        </p:spPr>
        <p:txBody>
          <a:bodyPr vert="horz" lIns="0" tIns="0" rIns="45720" bIns="22860" rtlCol="0" anchor="ctr"/>
          <a:lstStyle>
            <a:defPPr>
              <a:defRPr lang="en-US"/>
            </a:defPPr>
            <a:lvl1pPr marL="0" indent="0" algn="l" defTabSz="457200" rtl="0" eaLnBrk="1" latinLnBrk="0" hangingPunct="1">
              <a:buFont typeface="Arial" panose="020B0604020202020204" pitchFamily="34" charset="0"/>
              <a:buNone/>
              <a:defRPr sz="2000" b="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28600">
              <a:lnSpc>
                <a:spcPct val="110000"/>
              </a:lnSpc>
              <a:defRPr/>
            </a:pPr>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 full-service agency</a:t>
            </a:r>
            <a:endParaRPr lang="en-GB" sz="2200" dirty="0">
              <a:solidFill>
                <a:srgbClr val="662F9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Rectangle 2">
            <a:extLst>
              <a:ext uri="{FF2B5EF4-FFF2-40B4-BE49-F238E27FC236}">
                <a16:creationId xmlns:a16="http://schemas.microsoft.com/office/drawing/2014/main" id="{820A3660-FAD6-DD42-B5AF-6C9C77536EE2}"/>
              </a:ext>
            </a:extLst>
          </p:cNvPr>
          <p:cNvSpPr/>
          <p:nvPr/>
        </p:nvSpPr>
        <p:spPr>
          <a:xfrm>
            <a:off x="922609" y="2874841"/>
            <a:ext cx="563210" cy="563210"/>
          </a:xfrm>
          <a:prstGeom prst="rect">
            <a:avLst/>
          </a:prstGeom>
          <a:solidFill>
            <a:schemeClr val="tx2"/>
          </a:solidFill>
          <a:ln w="9525" cap="flat">
            <a:noFill/>
            <a:prstDash val="solid"/>
            <a:miter/>
          </a:ln>
        </p:spPr>
        <p:txBody>
          <a:bodyPr rtlCol="0" anchor="ctr"/>
          <a:lstStyle/>
          <a:p>
            <a:pPr algn="ctr"/>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31" name="Rectangle 30">
            <a:extLst>
              <a:ext uri="{FF2B5EF4-FFF2-40B4-BE49-F238E27FC236}">
                <a16:creationId xmlns:a16="http://schemas.microsoft.com/office/drawing/2014/main" id="{EA76DF53-45EE-A24A-989D-31C345EE9078}"/>
              </a:ext>
            </a:extLst>
          </p:cNvPr>
          <p:cNvSpPr/>
          <p:nvPr/>
        </p:nvSpPr>
        <p:spPr>
          <a:xfrm>
            <a:off x="922609" y="4250171"/>
            <a:ext cx="563210" cy="563210"/>
          </a:xfrm>
          <a:prstGeom prst="rect">
            <a:avLst/>
          </a:prstGeom>
          <a:solidFill>
            <a:schemeClr val="tx2"/>
          </a:solidFill>
          <a:ln w="9525" cap="flat">
            <a:noFill/>
            <a:prstDash val="solid"/>
            <a:miter/>
          </a:ln>
        </p:spPr>
        <p:txBody>
          <a:bodyPr rtlCol="0" anchor="ctr"/>
          <a:lstStyle/>
          <a:p>
            <a:pPr algn="ctr"/>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2" name="Rectangle 31">
            <a:extLst>
              <a:ext uri="{FF2B5EF4-FFF2-40B4-BE49-F238E27FC236}">
                <a16:creationId xmlns:a16="http://schemas.microsoft.com/office/drawing/2014/main" id="{435EE8C9-A133-8E41-860E-73D2111E01AF}"/>
              </a:ext>
            </a:extLst>
          </p:cNvPr>
          <p:cNvSpPr/>
          <p:nvPr/>
        </p:nvSpPr>
        <p:spPr>
          <a:xfrm>
            <a:off x="6532316" y="2874841"/>
            <a:ext cx="563210" cy="563210"/>
          </a:xfrm>
          <a:prstGeom prst="rect">
            <a:avLst/>
          </a:prstGeom>
          <a:solidFill>
            <a:schemeClr val="tx2"/>
          </a:solidFill>
          <a:ln w="9525" cap="flat">
            <a:noFill/>
            <a:prstDash val="solid"/>
            <a:miter/>
          </a:ln>
        </p:spPr>
        <p:txBody>
          <a:bodyPr rtlCol="0" anchor="ctr"/>
          <a:lstStyle/>
          <a:p>
            <a:pPr algn="ctr"/>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3" name="Rectangle 32">
            <a:extLst>
              <a:ext uri="{FF2B5EF4-FFF2-40B4-BE49-F238E27FC236}">
                <a16:creationId xmlns:a16="http://schemas.microsoft.com/office/drawing/2014/main" id="{C7814536-7E2E-514B-B6FD-243E4C551DBB}"/>
              </a:ext>
            </a:extLst>
          </p:cNvPr>
          <p:cNvSpPr/>
          <p:nvPr/>
        </p:nvSpPr>
        <p:spPr>
          <a:xfrm>
            <a:off x="6532316" y="4731597"/>
            <a:ext cx="563210" cy="563210"/>
          </a:xfrm>
          <a:prstGeom prst="rect">
            <a:avLst/>
          </a:prstGeom>
          <a:solidFill>
            <a:schemeClr val="tx2"/>
          </a:solidFill>
          <a:ln w="9525" cap="flat">
            <a:noFill/>
            <a:prstDash val="solid"/>
            <a:miter/>
          </a:ln>
        </p:spPr>
        <p:txBody>
          <a:bodyPr rtlCol="0" anchor="ctr"/>
          <a:lstStyle/>
          <a:p>
            <a:pPr algn="ctr"/>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9" name="Text Placeholder 6">
            <a:extLst>
              <a:ext uri="{FF2B5EF4-FFF2-40B4-BE49-F238E27FC236}">
                <a16:creationId xmlns:a16="http://schemas.microsoft.com/office/drawing/2014/main" id="{4AC6CE57-2E21-ED43-B10B-7A7B373D1651}"/>
              </a:ext>
            </a:extLst>
          </p:cNvPr>
          <p:cNvSpPr txBox="1">
            <a:spLocks/>
          </p:cNvSpPr>
          <p:nvPr/>
        </p:nvSpPr>
        <p:spPr>
          <a:xfrm>
            <a:off x="1721349" y="4179814"/>
            <a:ext cx="3968614" cy="1077153"/>
          </a:xfrm>
          <a:prstGeom prst="rect">
            <a:avLst/>
          </a:prstGeom>
        </p:spPr>
        <p:txBody>
          <a:bodyPr anchor="t"/>
          <a:lstStyle>
            <a:lvl1pPr marL="0" indent="0" algn="l"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0" indent="0" algn="l" defTabSz="1828800" rtl="0" eaLnBrk="1" latinLnBrk="0" hangingPunct="1">
              <a:lnSpc>
                <a:spcPct val="90000"/>
              </a:lnSpc>
              <a:spcBef>
                <a:spcPts val="1000"/>
              </a:spcBef>
              <a:buFont typeface="Arial" panose="020B0604020202020204" pitchFamily="34" charset="0"/>
              <a:buNone/>
              <a:defRPr sz="3800" b="1" kern="1200">
                <a:solidFill>
                  <a:schemeClr val="tx1"/>
                </a:solidFill>
                <a:latin typeface="+mn-lt"/>
                <a:ea typeface="+mn-ea"/>
                <a:cs typeface="+mn-cs"/>
              </a:defRPr>
            </a:lvl2pPr>
            <a:lvl3pPr marL="0" indent="0" algn="l" defTabSz="1828800" rtl="0" eaLnBrk="1" latinLnBrk="0" hangingPunct="1">
              <a:lnSpc>
                <a:spcPct val="90000"/>
              </a:lnSpc>
              <a:spcBef>
                <a:spcPts val="1000"/>
              </a:spcBef>
              <a:buFont typeface="Arial" panose="020B0604020202020204" pitchFamily="34" charset="0"/>
              <a:buNone/>
              <a:defRPr sz="3800" kern="1200">
                <a:solidFill>
                  <a:schemeClr val="tx1"/>
                </a:solidFill>
                <a:latin typeface="+mn-lt"/>
                <a:ea typeface="+mn-ea"/>
                <a:cs typeface="+mn-cs"/>
              </a:defRPr>
            </a:lvl3pPr>
            <a:lvl4pPr marL="0" indent="0" algn="l"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0" indent="0" algn="l" defTabSz="18288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1" defTabSz="914400">
              <a:lnSpc>
                <a:spcPct val="120000"/>
              </a:lnSpc>
              <a:spcBef>
                <a:spcPts val="0"/>
              </a:spcBef>
              <a:spcAft>
                <a:spcPts val="3600"/>
              </a:spcAft>
              <a:defRPr/>
            </a:pPr>
            <a:r>
              <a:rPr lang="en-CA"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Strategic communications</a:t>
            </a:r>
            <a:br>
              <a:rPr lang="en-CA"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CA" sz="14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build and execute programs that lead specific audiences to understand and support our client objectives. </a:t>
            </a:r>
            <a:r>
              <a:rPr lang="en-CA"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endParaRPr lang="en-CA"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 name="Text Placeholder 6">
            <a:extLst>
              <a:ext uri="{FF2B5EF4-FFF2-40B4-BE49-F238E27FC236}">
                <a16:creationId xmlns:a16="http://schemas.microsoft.com/office/drawing/2014/main" id="{2734C0CE-1AC1-E549-BCD9-095C4F8A225C}"/>
              </a:ext>
            </a:extLst>
          </p:cNvPr>
          <p:cNvSpPr txBox="1">
            <a:spLocks/>
          </p:cNvSpPr>
          <p:nvPr/>
        </p:nvSpPr>
        <p:spPr>
          <a:xfrm>
            <a:off x="7411311" y="2823770"/>
            <a:ext cx="3968614" cy="1077153"/>
          </a:xfrm>
          <a:prstGeom prst="rect">
            <a:avLst/>
          </a:prstGeom>
        </p:spPr>
        <p:txBody>
          <a:bodyPr anchor="t"/>
          <a:lstStyle>
            <a:lvl1pPr marL="0" indent="0" algn="l"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0" indent="0" algn="l" defTabSz="1828800" rtl="0" eaLnBrk="1" latinLnBrk="0" hangingPunct="1">
              <a:lnSpc>
                <a:spcPct val="90000"/>
              </a:lnSpc>
              <a:spcBef>
                <a:spcPts val="1000"/>
              </a:spcBef>
              <a:buFont typeface="Arial" panose="020B0604020202020204" pitchFamily="34" charset="0"/>
              <a:buNone/>
              <a:defRPr sz="3800" b="1" kern="1200">
                <a:solidFill>
                  <a:schemeClr val="tx1"/>
                </a:solidFill>
                <a:latin typeface="+mn-lt"/>
                <a:ea typeface="+mn-ea"/>
                <a:cs typeface="+mn-cs"/>
              </a:defRPr>
            </a:lvl2pPr>
            <a:lvl3pPr marL="0" indent="0" algn="l" defTabSz="1828800" rtl="0" eaLnBrk="1" latinLnBrk="0" hangingPunct="1">
              <a:lnSpc>
                <a:spcPct val="90000"/>
              </a:lnSpc>
              <a:spcBef>
                <a:spcPts val="1000"/>
              </a:spcBef>
              <a:buFont typeface="Arial" panose="020B0604020202020204" pitchFamily="34" charset="0"/>
              <a:buNone/>
              <a:defRPr sz="3800" kern="1200">
                <a:solidFill>
                  <a:schemeClr val="tx1"/>
                </a:solidFill>
                <a:latin typeface="+mn-lt"/>
                <a:ea typeface="+mn-ea"/>
                <a:cs typeface="+mn-cs"/>
              </a:defRPr>
            </a:lvl3pPr>
            <a:lvl4pPr marL="0" indent="0" algn="l"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0" indent="0" algn="l" defTabSz="18288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1" defTabSz="914400">
              <a:lnSpc>
                <a:spcPct val="120000"/>
              </a:lnSpc>
              <a:spcBef>
                <a:spcPts val="0"/>
              </a:spcBef>
              <a:spcAft>
                <a:spcPts val="3600"/>
              </a:spcAft>
              <a:defRPr/>
            </a:pPr>
            <a:r>
              <a:rPr lang="en-CA"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Mobilization</a:t>
            </a:r>
            <a:br>
              <a:rPr lang="en-CA"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CA" sz="14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Crestview Strategy’s Mobilization practice identifies, targets, and mobilizes authentic citizens - propelling them to speak out on public affairs issues, engage in grassroots advocacy and build overall awareness.</a:t>
            </a:r>
          </a:p>
          <a:p>
            <a:pPr lvl="1" defTabSz="914400">
              <a:lnSpc>
                <a:spcPts val="2300"/>
              </a:lnSpc>
              <a:spcBef>
                <a:spcPts val="0"/>
              </a:spcBef>
              <a:spcAft>
                <a:spcPts val="5400"/>
              </a:spcAft>
              <a:defRPr/>
            </a:pPr>
            <a:r>
              <a:rPr lang="en-CA"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endParaRPr lang="en-CA"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Text Placeholder 6">
            <a:extLst>
              <a:ext uri="{FF2B5EF4-FFF2-40B4-BE49-F238E27FC236}">
                <a16:creationId xmlns:a16="http://schemas.microsoft.com/office/drawing/2014/main" id="{8ADBC011-AE91-684A-BCDA-AEFD5171D3E7}"/>
              </a:ext>
            </a:extLst>
          </p:cNvPr>
          <p:cNvSpPr txBox="1">
            <a:spLocks/>
          </p:cNvSpPr>
          <p:nvPr/>
        </p:nvSpPr>
        <p:spPr>
          <a:xfrm>
            <a:off x="7411311" y="4661240"/>
            <a:ext cx="3968614" cy="1077153"/>
          </a:xfrm>
          <a:prstGeom prst="rect">
            <a:avLst/>
          </a:prstGeom>
        </p:spPr>
        <p:txBody>
          <a:bodyPr anchor="t"/>
          <a:lstStyle>
            <a:lvl1pPr marL="0" indent="0" algn="l"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0" indent="0" algn="l" defTabSz="1828800" rtl="0" eaLnBrk="1" latinLnBrk="0" hangingPunct="1">
              <a:lnSpc>
                <a:spcPct val="90000"/>
              </a:lnSpc>
              <a:spcBef>
                <a:spcPts val="1000"/>
              </a:spcBef>
              <a:buFont typeface="Arial" panose="020B0604020202020204" pitchFamily="34" charset="0"/>
              <a:buNone/>
              <a:defRPr sz="3800" b="1" kern="1200">
                <a:solidFill>
                  <a:schemeClr val="tx1"/>
                </a:solidFill>
                <a:latin typeface="+mn-lt"/>
                <a:ea typeface="+mn-ea"/>
                <a:cs typeface="+mn-cs"/>
              </a:defRPr>
            </a:lvl2pPr>
            <a:lvl3pPr marL="0" indent="0" algn="l" defTabSz="1828800" rtl="0" eaLnBrk="1" latinLnBrk="0" hangingPunct="1">
              <a:lnSpc>
                <a:spcPct val="90000"/>
              </a:lnSpc>
              <a:spcBef>
                <a:spcPts val="1000"/>
              </a:spcBef>
              <a:buFont typeface="Arial" panose="020B0604020202020204" pitchFamily="34" charset="0"/>
              <a:buNone/>
              <a:defRPr sz="3800" kern="1200">
                <a:solidFill>
                  <a:schemeClr val="tx1"/>
                </a:solidFill>
                <a:latin typeface="+mn-lt"/>
                <a:ea typeface="+mn-ea"/>
                <a:cs typeface="+mn-cs"/>
              </a:defRPr>
            </a:lvl3pPr>
            <a:lvl4pPr marL="0" indent="0" algn="l"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0" indent="0" algn="l" defTabSz="18288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1" defTabSz="914400">
              <a:lnSpc>
                <a:spcPct val="120000"/>
              </a:lnSpc>
              <a:spcBef>
                <a:spcPts val="0"/>
              </a:spcBef>
              <a:spcAft>
                <a:spcPts val="3600"/>
              </a:spcAft>
              <a:defRPr/>
            </a:pPr>
            <a:r>
              <a:rPr lang="en-CA"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Research and insights</a:t>
            </a:r>
            <a:br>
              <a:rPr lang="en-CA"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CA" sz="14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Crestview Strategy designs and executes deliberative research programs that inform and provide insight into clients’ most critical decisions. </a:t>
            </a:r>
            <a:r>
              <a:rPr lang="en-CA"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endParaRPr lang="en-CA"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Rectangle 1">
            <a:extLst>
              <a:ext uri="{FF2B5EF4-FFF2-40B4-BE49-F238E27FC236}">
                <a16:creationId xmlns:a16="http://schemas.microsoft.com/office/drawing/2014/main" id="{C1989793-3DC9-C95A-7F29-D683BF4C598A}"/>
              </a:ext>
            </a:extLst>
          </p:cNvPr>
          <p:cNvSpPr/>
          <p:nvPr/>
        </p:nvSpPr>
        <p:spPr>
          <a:xfrm>
            <a:off x="922609" y="5541769"/>
            <a:ext cx="563210" cy="563210"/>
          </a:xfrm>
          <a:prstGeom prst="rect">
            <a:avLst/>
          </a:prstGeom>
          <a:solidFill>
            <a:schemeClr val="tx2"/>
          </a:solidFill>
          <a:ln w="9525" cap="flat">
            <a:noFill/>
            <a:prstDash val="solid"/>
            <a:miter/>
          </a:ln>
        </p:spPr>
        <p:txBody>
          <a:bodyPr rtlCol="0" anchor="ctr"/>
          <a:lstStyle/>
          <a:p>
            <a:pPr algn="ctr"/>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 name="Text Placeholder 6">
            <a:extLst>
              <a:ext uri="{FF2B5EF4-FFF2-40B4-BE49-F238E27FC236}">
                <a16:creationId xmlns:a16="http://schemas.microsoft.com/office/drawing/2014/main" id="{4ACEA264-3AD5-3D49-1446-BD8399622F5B}"/>
              </a:ext>
            </a:extLst>
          </p:cNvPr>
          <p:cNvSpPr txBox="1">
            <a:spLocks/>
          </p:cNvSpPr>
          <p:nvPr/>
        </p:nvSpPr>
        <p:spPr>
          <a:xfrm>
            <a:off x="1721349" y="5471412"/>
            <a:ext cx="5068334" cy="1077153"/>
          </a:xfrm>
          <a:prstGeom prst="rect">
            <a:avLst/>
          </a:prstGeom>
        </p:spPr>
        <p:txBody>
          <a:bodyPr anchor="t"/>
          <a:lstStyle>
            <a:lvl1pPr marL="0" indent="0" algn="l"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0" indent="0" algn="l" defTabSz="1828800" rtl="0" eaLnBrk="1" latinLnBrk="0" hangingPunct="1">
              <a:lnSpc>
                <a:spcPct val="90000"/>
              </a:lnSpc>
              <a:spcBef>
                <a:spcPts val="1000"/>
              </a:spcBef>
              <a:buFont typeface="Arial" panose="020B0604020202020204" pitchFamily="34" charset="0"/>
              <a:buNone/>
              <a:defRPr sz="3800" b="1" kern="1200">
                <a:solidFill>
                  <a:schemeClr val="tx1"/>
                </a:solidFill>
                <a:latin typeface="+mn-lt"/>
                <a:ea typeface="+mn-ea"/>
                <a:cs typeface="+mn-cs"/>
              </a:defRPr>
            </a:lvl2pPr>
            <a:lvl3pPr marL="0" indent="0" algn="l" defTabSz="1828800" rtl="0" eaLnBrk="1" latinLnBrk="0" hangingPunct="1">
              <a:lnSpc>
                <a:spcPct val="90000"/>
              </a:lnSpc>
              <a:spcBef>
                <a:spcPts val="1000"/>
              </a:spcBef>
              <a:buFont typeface="Arial" panose="020B0604020202020204" pitchFamily="34" charset="0"/>
              <a:buNone/>
              <a:defRPr sz="3800" kern="1200">
                <a:solidFill>
                  <a:schemeClr val="tx1"/>
                </a:solidFill>
                <a:latin typeface="+mn-lt"/>
                <a:ea typeface="+mn-ea"/>
                <a:cs typeface="+mn-cs"/>
              </a:defRPr>
            </a:lvl3pPr>
            <a:lvl4pPr marL="0" indent="0" algn="l"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0" indent="0" algn="l" defTabSz="18288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1" defTabSz="914400">
              <a:lnSpc>
                <a:spcPct val="120000"/>
              </a:lnSpc>
              <a:spcBef>
                <a:spcPts val="0"/>
              </a:spcBef>
              <a:spcAft>
                <a:spcPts val="3600"/>
              </a:spcAft>
              <a:defRPr/>
            </a:pPr>
            <a:r>
              <a:rPr lang="en-CA"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Creative services</a:t>
            </a:r>
            <a:br>
              <a:rPr lang="en-CA"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CA" sz="14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 Creative Services practice at Crestview Strategy develops creative content across all media and social platforms to ensure your message gains audiences' attention.</a:t>
            </a:r>
            <a:endParaRPr lang="en-CA"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8609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50F9D3-68A5-4AB3-9EEE-81A3A75364A4}"/>
              </a:ext>
            </a:extLst>
          </p:cNvPr>
          <p:cNvSpPr>
            <a:spLocks noGrp="1"/>
          </p:cNvSpPr>
          <p:nvPr>
            <p:ph type="sldNum" sz="quarter" idx="4294967295"/>
          </p:nvPr>
        </p:nvSpPr>
        <p:spPr>
          <a:xfrm>
            <a:off x="0" y="0"/>
            <a:ext cx="0" cy="0"/>
          </a:xfrm>
        </p:spPr>
        <p:txBody>
          <a:bodyPr/>
          <a:lstStyle/>
          <a:p>
            <a:pPr algn="l" defTabSz="228600">
              <a:defRPr/>
            </a:pPr>
            <a:r>
              <a:rPr lang="en-US" sz="900" dirty="0">
                <a:solidFill>
                  <a:srgbClr val="000000">
                    <a:alpha val="0"/>
                  </a:srgbClr>
                </a:solidFill>
                <a:latin typeface="HelveticaNeueLT Std"/>
              </a:rPr>
              <a:t>16</a:t>
            </a:r>
          </a:p>
        </p:txBody>
      </p:sp>
      <p:graphicFrame>
        <p:nvGraphicFramePr>
          <p:cNvPr id="34" name="Diagram 33">
            <a:extLst>
              <a:ext uri="{FF2B5EF4-FFF2-40B4-BE49-F238E27FC236}">
                <a16:creationId xmlns:a16="http://schemas.microsoft.com/office/drawing/2014/main" id="{015862B1-B513-064A-BC18-BB4C2D6B297F}"/>
              </a:ext>
            </a:extLst>
          </p:cNvPr>
          <p:cNvGraphicFramePr/>
          <p:nvPr>
            <p:extLst>
              <p:ext uri="{D42A27DB-BD31-4B8C-83A1-F6EECF244321}">
                <p14:modId xmlns:p14="http://schemas.microsoft.com/office/powerpoint/2010/main" val="1481546266"/>
              </p:ext>
            </p:extLst>
          </p:nvPr>
        </p:nvGraphicFramePr>
        <p:xfrm>
          <a:off x="732316" y="4088551"/>
          <a:ext cx="10727369" cy="138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ight Triangle 27">
            <a:extLst>
              <a:ext uri="{FF2B5EF4-FFF2-40B4-BE49-F238E27FC236}">
                <a16:creationId xmlns:a16="http://schemas.microsoft.com/office/drawing/2014/main" id="{D03EFB9B-42BB-9345-91C9-76A2CEF3E5BC}"/>
              </a:ext>
            </a:extLst>
          </p:cNvPr>
          <p:cNvSpPr/>
          <p:nvPr/>
        </p:nvSpPr>
        <p:spPr>
          <a:xfrm rot="10800000">
            <a:off x="9520993" y="-15979"/>
            <a:ext cx="2679027" cy="2091201"/>
          </a:xfrm>
          <a:prstGeom prst="rtTriangle">
            <a:avLst/>
          </a:prstGeom>
          <a:solidFill>
            <a:srgbClr val="7030A0"/>
          </a:solidFill>
          <a:ln w="9525" cap="flat">
            <a:noFill/>
            <a:prstDash val="solid"/>
            <a:miter/>
          </a:ln>
        </p:spPr>
        <p:txBody>
          <a:bodyPr rtlCol="0" anchor="ctr"/>
          <a:lstStyle/>
          <a:p>
            <a:pPr algn="l"/>
            <a:endParaRPr lang="en-US" sz="900" dirty="0"/>
          </a:p>
        </p:txBody>
      </p:sp>
      <p:pic>
        <p:nvPicPr>
          <p:cNvPr id="29" name="Picture 28">
            <a:extLst>
              <a:ext uri="{FF2B5EF4-FFF2-40B4-BE49-F238E27FC236}">
                <a16:creationId xmlns:a16="http://schemas.microsoft.com/office/drawing/2014/main" id="{823C82D3-C386-774A-BD1D-11F6F9CEE40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917063" y="217634"/>
            <a:ext cx="984275" cy="628666"/>
          </a:xfrm>
          <a:prstGeom prst="rect">
            <a:avLst/>
          </a:prstGeom>
        </p:spPr>
      </p:pic>
      <p:sp>
        <p:nvSpPr>
          <p:cNvPr id="3" name="TextBox 2">
            <a:extLst>
              <a:ext uri="{FF2B5EF4-FFF2-40B4-BE49-F238E27FC236}">
                <a16:creationId xmlns:a16="http://schemas.microsoft.com/office/drawing/2014/main" id="{732A4E85-47CA-CB40-8DE4-1F1B84A13C95}"/>
              </a:ext>
            </a:extLst>
          </p:cNvPr>
          <p:cNvSpPr txBox="1"/>
          <p:nvPr/>
        </p:nvSpPr>
        <p:spPr>
          <a:xfrm>
            <a:off x="839149" y="3299093"/>
            <a:ext cx="2495142" cy="46166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1</a:t>
            </a:r>
            <a:r>
              <a:rPr lang="en-US" sz="1200" baseline="30000" dirty="0">
                <a:solidFill>
                  <a:srgbClr val="000000"/>
                </a:solidFill>
                <a:latin typeface="Helvetica Neue Medium"/>
                <a:ea typeface="Helvetica Neue Medium" panose="02000503000000020004" pitchFamily="2" charset="0"/>
                <a:cs typeface="Helvetica Neue Medium" panose="02000503000000020004" pitchFamily="2" charset="0"/>
              </a:rPr>
              <a:t>st</a:t>
            </a: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 in-person community session in </a:t>
            </a:r>
            <a:r>
              <a:rPr lang="en-US" sz="1200" dirty="0" err="1">
                <a:solidFill>
                  <a:srgbClr val="000000"/>
                </a:solidFill>
                <a:latin typeface="Helvetica Neue Medium"/>
                <a:ea typeface="Helvetica Neue Medium" panose="02000503000000020004" pitchFamily="2" charset="0"/>
                <a:cs typeface="Helvetica Neue Medium" panose="02000503000000020004" pitchFamily="2" charset="0"/>
              </a:rPr>
              <a:t>Dokis</a:t>
            </a: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 First Nation</a:t>
            </a:r>
          </a:p>
        </p:txBody>
      </p:sp>
      <p:sp>
        <p:nvSpPr>
          <p:cNvPr id="14" name="TextBox 13">
            <a:extLst>
              <a:ext uri="{FF2B5EF4-FFF2-40B4-BE49-F238E27FC236}">
                <a16:creationId xmlns:a16="http://schemas.microsoft.com/office/drawing/2014/main" id="{00F0B4DB-99DE-684E-8E3E-0BAAA6B92A71}"/>
              </a:ext>
            </a:extLst>
          </p:cNvPr>
          <p:cNvSpPr txBox="1"/>
          <p:nvPr/>
        </p:nvSpPr>
        <p:spPr>
          <a:xfrm>
            <a:off x="3127088" y="5351331"/>
            <a:ext cx="2722131" cy="27699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Electronic engagement initiated</a:t>
            </a:r>
            <a:endParaRPr lang="en-US" sz="1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6" name="TextBox 15">
            <a:extLst>
              <a:ext uri="{FF2B5EF4-FFF2-40B4-BE49-F238E27FC236}">
                <a16:creationId xmlns:a16="http://schemas.microsoft.com/office/drawing/2014/main" id="{B0781ABE-245D-9B4A-996A-345AC87BEAAB}"/>
              </a:ext>
            </a:extLst>
          </p:cNvPr>
          <p:cNvSpPr txBox="1"/>
          <p:nvPr/>
        </p:nvSpPr>
        <p:spPr>
          <a:xfrm>
            <a:off x="6087487" y="5307729"/>
            <a:ext cx="2239903"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3</a:t>
            </a:r>
            <a:r>
              <a:rPr lang="en-US" sz="1200" baseline="30000" dirty="0">
                <a:solidFill>
                  <a:srgbClr val="000000"/>
                </a:solidFill>
                <a:latin typeface="Helvetica Neue Medium"/>
                <a:ea typeface="Helvetica Neue Medium" panose="02000503000000020004" pitchFamily="2" charset="0"/>
                <a:cs typeface="Helvetica Neue Medium" panose="02000503000000020004" pitchFamily="2" charset="0"/>
              </a:rPr>
              <a:t>rd</a:t>
            </a: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 in-person community engagement session in </a:t>
            </a:r>
            <a:r>
              <a:rPr lang="en-US" sz="1200" err="1">
                <a:solidFill>
                  <a:srgbClr val="000000"/>
                </a:solidFill>
                <a:latin typeface="Helvetica Neue Medium"/>
                <a:ea typeface="Helvetica Neue Medium" panose="02000503000000020004" pitchFamily="2" charset="0"/>
                <a:cs typeface="Helvetica Neue Medium" panose="02000503000000020004" pitchFamily="2" charset="0"/>
              </a:rPr>
              <a:t>Dokis</a:t>
            </a: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 First Nation</a:t>
            </a:r>
          </a:p>
          <a:p>
            <a:pPr marL="171450" indent="-171450">
              <a:buFont typeface="Arial" panose="020B0604020202020204" pitchFamily="34" charset="0"/>
              <a:buChar char="•"/>
            </a:pPr>
            <a:r>
              <a:rPr lang="en-US" sz="1200" dirty="0">
                <a:latin typeface="Helvetica Neue Medium"/>
                <a:ea typeface="Helvetica Neue Medium" panose="02000503000000020004" pitchFamily="2" charset="0"/>
                <a:cs typeface="Helvetica Neue Medium" panose="02000503000000020004" pitchFamily="2" charset="0"/>
              </a:rPr>
              <a:t>In-person community engagement session (TBD)</a:t>
            </a:r>
          </a:p>
        </p:txBody>
      </p:sp>
      <p:sp>
        <p:nvSpPr>
          <p:cNvPr id="17" name="TextBox 16">
            <a:extLst>
              <a:ext uri="{FF2B5EF4-FFF2-40B4-BE49-F238E27FC236}">
                <a16:creationId xmlns:a16="http://schemas.microsoft.com/office/drawing/2014/main" id="{3379F055-0489-744E-B7A2-134E873C9E32}"/>
              </a:ext>
            </a:extLst>
          </p:cNvPr>
          <p:cNvSpPr txBox="1"/>
          <p:nvPr/>
        </p:nvSpPr>
        <p:spPr>
          <a:xfrm>
            <a:off x="7980218" y="3198246"/>
            <a:ext cx="3035652" cy="46166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solidFill>
                  <a:srgbClr val="000000"/>
                </a:solidFill>
                <a:latin typeface="Helvetica Neue Medium"/>
                <a:ea typeface="+mn-lt"/>
                <a:cs typeface="+mn-lt"/>
              </a:rPr>
              <a:t>4th in-person community engagement session in </a:t>
            </a:r>
            <a:r>
              <a:rPr lang="en-US" sz="1200" dirty="0" err="1">
                <a:solidFill>
                  <a:srgbClr val="000000"/>
                </a:solidFill>
                <a:latin typeface="Helvetica Neue Medium"/>
                <a:ea typeface="+mn-lt"/>
                <a:cs typeface="+mn-lt"/>
              </a:rPr>
              <a:t>Dokis</a:t>
            </a:r>
            <a:r>
              <a:rPr lang="en-US" sz="1200" dirty="0">
                <a:solidFill>
                  <a:srgbClr val="000000"/>
                </a:solidFill>
                <a:latin typeface="Helvetica Neue Medium"/>
                <a:ea typeface="+mn-lt"/>
                <a:cs typeface="+mn-lt"/>
              </a:rPr>
              <a:t> First Nation </a:t>
            </a:r>
            <a:endParaRPr lang="en-US" sz="1200" dirty="0">
              <a:latin typeface="Helvetica Neue Medium"/>
              <a:cs typeface="Calibri"/>
            </a:endParaRPr>
          </a:p>
        </p:txBody>
      </p:sp>
      <p:sp>
        <p:nvSpPr>
          <p:cNvPr id="19" name="TextBox 18">
            <a:extLst>
              <a:ext uri="{FF2B5EF4-FFF2-40B4-BE49-F238E27FC236}">
                <a16:creationId xmlns:a16="http://schemas.microsoft.com/office/drawing/2014/main" id="{0468CA95-DB0F-1D42-A15E-A266E46A5A37}"/>
              </a:ext>
            </a:extLst>
          </p:cNvPr>
          <p:cNvSpPr txBox="1"/>
          <p:nvPr/>
        </p:nvSpPr>
        <p:spPr>
          <a:xfrm>
            <a:off x="9512480" y="5307729"/>
            <a:ext cx="2306594" cy="120032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rPr>
              <a:t>Final community engagements</a:t>
            </a:r>
          </a:p>
          <a:p>
            <a:pPr marL="171450" indent="-171450">
              <a:buFont typeface="Arial" panose="020B0604020202020204" pitchFamily="34" charset="0"/>
              <a:buChar char="•"/>
            </a:pP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Electronic engagement closed</a:t>
            </a:r>
          </a:p>
          <a:p>
            <a:pPr marL="171450" indent="-171450">
              <a:buFont typeface="Arial" panose="020B0604020202020204" pitchFamily="34" charset="0"/>
              <a:buChar char="•"/>
            </a:pPr>
            <a:endParaRPr lang="en-US" sz="1200" dirty="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endParaRPr lang="en-US" sz="1200" dirty="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5" name="Straight Connector 4">
            <a:extLst>
              <a:ext uri="{FF2B5EF4-FFF2-40B4-BE49-F238E27FC236}">
                <a16:creationId xmlns:a16="http://schemas.microsoft.com/office/drawing/2014/main" id="{371C8992-D819-3A4A-9E28-AFC8C6EE6939}"/>
              </a:ext>
            </a:extLst>
          </p:cNvPr>
          <p:cNvCxnSpPr>
            <a:cxnSpLocks/>
          </p:cNvCxnSpPr>
          <p:nvPr/>
        </p:nvCxnSpPr>
        <p:spPr>
          <a:xfrm flipV="1">
            <a:off x="7980218" y="3198246"/>
            <a:ext cx="0" cy="1165938"/>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75C1EF-6FBD-1F4B-B9A7-F69C79F5A94C}"/>
              </a:ext>
            </a:extLst>
          </p:cNvPr>
          <p:cNvCxnSpPr>
            <a:cxnSpLocks/>
          </p:cNvCxnSpPr>
          <p:nvPr/>
        </p:nvCxnSpPr>
        <p:spPr>
          <a:xfrm flipV="1">
            <a:off x="6096000" y="5196441"/>
            <a:ext cx="0" cy="584686"/>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55E642-FEDC-0A4B-B159-5506D6657FF5}"/>
              </a:ext>
            </a:extLst>
          </p:cNvPr>
          <p:cNvCxnSpPr>
            <a:cxnSpLocks/>
          </p:cNvCxnSpPr>
          <p:nvPr/>
        </p:nvCxnSpPr>
        <p:spPr>
          <a:xfrm flipV="1">
            <a:off x="9500211" y="5096992"/>
            <a:ext cx="0" cy="1041734"/>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6F2A3B-6D0D-D945-9ADB-66FC6433EB6E}"/>
              </a:ext>
            </a:extLst>
          </p:cNvPr>
          <p:cNvCxnSpPr>
            <a:cxnSpLocks/>
          </p:cNvCxnSpPr>
          <p:nvPr/>
        </p:nvCxnSpPr>
        <p:spPr>
          <a:xfrm flipV="1">
            <a:off x="3106306" y="5196441"/>
            <a:ext cx="0" cy="584686"/>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21A252-5E1F-A24D-9F13-A52B4CF24F45}"/>
              </a:ext>
            </a:extLst>
          </p:cNvPr>
          <p:cNvCxnSpPr>
            <a:cxnSpLocks/>
          </p:cNvCxnSpPr>
          <p:nvPr/>
        </p:nvCxnSpPr>
        <p:spPr>
          <a:xfrm flipV="1">
            <a:off x="4389996" y="2996785"/>
            <a:ext cx="0" cy="1367398"/>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21000D6-3EB0-DA44-BF91-FF3E4E970888}"/>
              </a:ext>
            </a:extLst>
          </p:cNvPr>
          <p:cNvCxnSpPr>
            <a:cxnSpLocks/>
          </p:cNvCxnSpPr>
          <p:nvPr/>
        </p:nvCxnSpPr>
        <p:spPr>
          <a:xfrm flipV="1">
            <a:off x="847662" y="3311122"/>
            <a:ext cx="0" cy="973868"/>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1">
            <a:extLst>
              <a:ext uri="{FF2B5EF4-FFF2-40B4-BE49-F238E27FC236}">
                <a16:creationId xmlns:a16="http://schemas.microsoft.com/office/drawing/2014/main" id="{26AD2D6D-56FB-FE93-24EC-D0124A6CC410}"/>
              </a:ext>
            </a:extLst>
          </p:cNvPr>
          <p:cNvSpPr txBox="1">
            <a:spLocks/>
          </p:cNvSpPr>
          <p:nvPr/>
        </p:nvSpPr>
        <p:spPr>
          <a:xfrm>
            <a:off x="599188" y="879429"/>
            <a:ext cx="11208163" cy="1181397"/>
          </a:xfrm>
          <a:prstGeom prst="rect">
            <a:avLst/>
          </a:prstGeom>
        </p:spPr>
        <p:txBody>
          <a:bodyPr vert="horz" lIns="0" tIns="0" rIns="45720" bIns="22860" rtlCol="0" anchor="ctr"/>
          <a:lstStyle>
            <a:defPPr>
              <a:defRPr lang="en-US"/>
            </a:defPPr>
            <a:lvl1pPr marL="0" indent="0" algn="l" defTabSz="457200" rtl="0" eaLnBrk="1" latinLnBrk="0" hangingPunct="1">
              <a:buFont typeface="Arial" panose="020B0604020202020204" pitchFamily="34" charset="0"/>
              <a:buNone/>
              <a:defRPr sz="2000" b="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28600">
              <a:lnSpc>
                <a:spcPct val="110000"/>
              </a:lnSpc>
              <a:defRPr/>
            </a:pPr>
            <a:r>
              <a:rPr lang="en-US" sz="4000" b="1" dirty="0">
                <a:solidFill>
                  <a:srgbClr val="000000"/>
                </a:solidFill>
                <a:latin typeface="Helvetica Neue"/>
                <a:ea typeface="Helvetica Neue" panose="02000503000000020004" pitchFamily="2" charset="0"/>
                <a:cs typeface="Helvetica Neue" panose="02000503000000020004" pitchFamily="2" charset="0"/>
              </a:rPr>
              <a:t>Overview of Activities</a:t>
            </a:r>
            <a:endPar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C2F936D5-A25F-A7C6-64B3-BF57126E70B1}"/>
              </a:ext>
            </a:extLst>
          </p:cNvPr>
          <p:cNvSpPr txBox="1"/>
          <p:nvPr/>
        </p:nvSpPr>
        <p:spPr>
          <a:xfrm>
            <a:off x="4389995" y="2978357"/>
            <a:ext cx="3215629" cy="120032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2</a:t>
            </a:r>
            <a:r>
              <a:rPr lang="en-US" sz="1200" baseline="30000" dirty="0">
                <a:solidFill>
                  <a:srgbClr val="000000"/>
                </a:solidFill>
                <a:latin typeface="Helvetica Neue Medium"/>
                <a:ea typeface="Helvetica Neue Medium" panose="02000503000000020004" pitchFamily="2" charset="0"/>
                <a:cs typeface="Helvetica Neue Medium" panose="02000503000000020004" pitchFamily="2" charset="0"/>
              </a:rPr>
              <a:t>nd</a:t>
            </a: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 in-person community engagement session in </a:t>
            </a:r>
            <a:r>
              <a:rPr lang="en-US" sz="1200" dirty="0" err="1">
                <a:solidFill>
                  <a:srgbClr val="000000"/>
                </a:solidFill>
                <a:latin typeface="Helvetica Neue Medium"/>
                <a:ea typeface="Helvetica Neue Medium" panose="02000503000000020004" pitchFamily="2" charset="0"/>
                <a:cs typeface="Helvetica Neue Medium" panose="02000503000000020004" pitchFamily="2" charset="0"/>
              </a:rPr>
              <a:t>Dokis</a:t>
            </a: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 First Nation</a:t>
            </a:r>
          </a:p>
          <a:p>
            <a:pPr marL="171450" indent="-171450">
              <a:buFont typeface="Arial" panose="020B0604020202020204" pitchFamily="34" charset="0"/>
              <a:buChar char="•"/>
            </a:pP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In-person community engagement session in Sudbury</a:t>
            </a:r>
          </a:p>
          <a:p>
            <a:pPr marL="171450" indent="-171450">
              <a:buFont typeface="Arial" panose="020B0604020202020204" pitchFamily="34" charset="0"/>
              <a:buChar char="•"/>
            </a:pPr>
            <a:r>
              <a:rPr lang="en-US" sz="1200" dirty="0">
                <a:solidFill>
                  <a:srgbClr val="000000"/>
                </a:solidFill>
                <a:latin typeface="Helvetica Neue Medium"/>
                <a:ea typeface="Helvetica Neue Medium" panose="02000503000000020004" pitchFamily="2" charset="0"/>
                <a:cs typeface="Helvetica Neue Medium" panose="02000503000000020004" pitchFamily="2" charset="0"/>
              </a:rPr>
              <a:t>In-person community engagement session in North Bay </a:t>
            </a:r>
            <a:endParaRPr lang="en-US" sz="1200" dirty="0">
              <a:latin typeface="Helvetica Neue Medium"/>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164662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A river with trees in the background&#10;&#10;Description automatically generated">
            <a:extLst>
              <a:ext uri="{FF2B5EF4-FFF2-40B4-BE49-F238E27FC236}">
                <a16:creationId xmlns:a16="http://schemas.microsoft.com/office/drawing/2014/main" id="{6F57CFA8-6ECA-23B9-F64E-81DC43550240}"/>
              </a:ext>
            </a:extLst>
          </p:cNvPr>
          <p:cNvPicPr>
            <a:picLocks noChangeAspect="1"/>
          </p:cNvPicPr>
          <p:nvPr/>
        </p:nvPicPr>
        <p:blipFill>
          <a:blip r:embed="rId2">
            <a:alphaModFix amt="35000"/>
          </a:blip>
          <a:stretch>
            <a:fillRect/>
          </a:stretch>
        </p:blipFill>
        <p:spPr>
          <a:xfrm>
            <a:off x="-10908" y="-3219459"/>
            <a:ext cx="12202907" cy="15274338"/>
          </a:xfrm>
          <a:prstGeom prst="rect">
            <a:avLst/>
          </a:prstGeom>
          <a:solidFill>
            <a:srgbClr val="7030A0"/>
          </a:solidFill>
          <a:effectLst>
            <a:outerShdw blurRad="50800" dist="50800" dir="5400000" algn="ctr" rotWithShape="0">
              <a:srgbClr val="000000"/>
            </a:outerShdw>
          </a:effectLst>
        </p:spPr>
      </p:pic>
      <p:pic>
        <p:nvPicPr>
          <p:cNvPr id="8" name="Content Placeholder 5" descr="A river with trees in the background&#10;&#10;Description automatically generated">
            <a:extLst>
              <a:ext uri="{FF2B5EF4-FFF2-40B4-BE49-F238E27FC236}">
                <a16:creationId xmlns:a16="http://schemas.microsoft.com/office/drawing/2014/main" id="{F2553210-8381-B3CF-8412-754099AA6A90}"/>
              </a:ext>
            </a:extLst>
          </p:cNvPr>
          <p:cNvPicPr>
            <a:picLocks noGrp="1" noChangeAspect="1"/>
          </p:cNvPicPr>
          <p:nvPr>
            <p:ph sz="quarter" idx="13"/>
          </p:nvPr>
        </p:nvPicPr>
        <p:blipFill>
          <a:blip r:embed="rId2"/>
          <a:stretch>
            <a:fillRect/>
          </a:stretch>
        </p:blipFill>
        <p:spPr>
          <a:xfrm>
            <a:off x="2726966" y="0"/>
            <a:ext cx="6727157" cy="9263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15F30298-B5AD-3176-48CB-8F285A25BEE6}"/>
              </a:ext>
            </a:extLst>
          </p:cNvPr>
          <p:cNvSpPr txBox="1"/>
          <p:nvPr/>
        </p:nvSpPr>
        <p:spPr>
          <a:xfrm>
            <a:off x="232971" y="5724442"/>
            <a:ext cx="22501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Miigwech</a:t>
            </a:r>
            <a:r>
              <a:rPr lang="en-US" sz="3200" b="1" dirty="0">
                <a:solidFill>
                  <a:schemeClr val="bg1"/>
                </a:solidFill>
                <a:latin typeface="Helvetica Neue" panose="02000503000000020004" pitchFamily="2" charset="0"/>
                <a:ea typeface="Helvetica Neue" panose="02000503000000020004" pitchFamily="2" charset="0"/>
                <a:cs typeface="Calibri"/>
              </a:rPr>
              <a:t>!</a:t>
            </a:r>
            <a:endParaRPr lang="en-US" sz="3200" b="1" dirty="0"/>
          </a:p>
        </p:txBody>
      </p:sp>
      <p:sp>
        <p:nvSpPr>
          <p:cNvPr id="10" name="TextBox 9">
            <a:extLst>
              <a:ext uri="{FF2B5EF4-FFF2-40B4-BE49-F238E27FC236}">
                <a16:creationId xmlns:a16="http://schemas.microsoft.com/office/drawing/2014/main" id="{7D13EF7D-0596-D4CD-3511-520D984F1601}"/>
              </a:ext>
            </a:extLst>
          </p:cNvPr>
          <p:cNvSpPr txBox="1"/>
          <p:nvPr/>
        </p:nvSpPr>
        <p:spPr>
          <a:xfrm>
            <a:off x="9660748" y="572444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Thank you! </a:t>
            </a:r>
          </a:p>
        </p:txBody>
      </p:sp>
    </p:spTree>
    <p:extLst>
      <p:ext uri="{BB962C8B-B14F-4D97-AF65-F5344CB8AC3E}">
        <p14:creationId xmlns:p14="http://schemas.microsoft.com/office/powerpoint/2010/main" val="162054575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772</Words>
  <Application>Microsoft Office PowerPoint</Application>
  <PresentationFormat>Widescreen</PresentationFormat>
  <Paragraphs>76</Paragraphs>
  <Slides>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Calibri Light</vt:lpstr>
      <vt:lpstr>Helvetica Neue</vt:lpstr>
      <vt:lpstr>Helvetica Neue Medium</vt:lpstr>
      <vt:lpstr>HelveticaNeueLT Std</vt:lpstr>
      <vt:lpstr>HelveticaNeueLTStd-Roman</vt:lpstr>
      <vt:lpstr>inherit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Hudyma</dc:creator>
  <cp:lastModifiedBy>susan@DFN.LOCAL</cp:lastModifiedBy>
  <cp:revision>140</cp:revision>
  <dcterms:created xsi:type="dcterms:W3CDTF">2023-10-15T16:57:37Z</dcterms:created>
  <dcterms:modified xsi:type="dcterms:W3CDTF">2023-10-18T16:17:01Z</dcterms:modified>
</cp:coreProperties>
</file>